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1" r:id="rId5"/>
    <p:sldId id="262" r:id="rId6"/>
    <p:sldId id="263" r:id="rId7"/>
    <p:sldId id="279" r:id="rId8"/>
    <p:sldId id="264" r:id="rId9"/>
    <p:sldId id="283" r:id="rId10"/>
    <p:sldId id="285" r:id="rId11"/>
    <p:sldId id="265" r:id="rId12"/>
    <p:sldId id="266" r:id="rId13"/>
    <p:sldId id="271" r:id="rId14"/>
    <p:sldId id="272" r:id="rId15"/>
    <p:sldId id="291" r:id="rId16"/>
    <p:sldId id="276" r:id="rId17"/>
    <p:sldId id="278" r:id="rId18"/>
    <p:sldId id="273" r:id="rId19"/>
    <p:sldId id="274" r:id="rId20"/>
    <p:sldId id="277" r:id="rId21"/>
    <p:sldId id="275" r:id="rId22"/>
    <p:sldId id="267" r:id="rId23"/>
    <p:sldId id="292" r:id="rId24"/>
    <p:sldId id="282" r:id="rId25"/>
    <p:sldId id="268" r:id="rId26"/>
    <p:sldId id="280" r:id="rId27"/>
    <p:sldId id="289" r:id="rId28"/>
    <p:sldId id="288" r:id="rId29"/>
    <p:sldId id="287" r:id="rId30"/>
    <p:sldId id="269"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4" d="100"/>
          <a:sy n="64" d="100"/>
        </p:scale>
        <p:origin x="74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A07C3-0ABF-4305-9DB3-B03C981D843B}" type="datetimeFigureOut">
              <a:rPr lang="en-US" smtClean="0"/>
              <a:t>7/10/2024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05779-E7AF-4067-9681-382300B42E45}" type="slidenum">
              <a:rPr lang="en-US" smtClean="0"/>
              <a:t>‹#›</a:t>
            </a:fld>
            <a:endParaRPr lang="en-US"/>
          </a:p>
        </p:txBody>
      </p:sp>
    </p:spTree>
    <p:extLst>
      <p:ext uri="{BB962C8B-B14F-4D97-AF65-F5344CB8AC3E}">
        <p14:creationId xmlns:p14="http://schemas.microsoft.com/office/powerpoint/2010/main" val="370232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105779-E7AF-4067-9681-382300B42E45}" type="slidenum">
              <a:rPr lang="en-US" smtClean="0"/>
              <a:t>12</a:t>
            </a:fld>
            <a:endParaRPr lang="en-US"/>
          </a:p>
        </p:txBody>
      </p:sp>
    </p:spTree>
    <p:extLst>
      <p:ext uri="{BB962C8B-B14F-4D97-AF65-F5344CB8AC3E}">
        <p14:creationId xmlns:p14="http://schemas.microsoft.com/office/powerpoint/2010/main" val="427456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105779-E7AF-4067-9681-382300B42E45}" type="slidenum">
              <a:rPr lang="en-US" smtClean="0"/>
              <a:t>14</a:t>
            </a:fld>
            <a:endParaRPr lang="en-US"/>
          </a:p>
        </p:txBody>
      </p:sp>
    </p:spTree>
    <p:extLst>
      <p:ext uri="{BB962C8B-B14F-4D97-AF65-F5344CB8AC3E}">
        <p14:creationId xmlns:p14="http://schemas.microsoft.com/office/powerpoint/2010/main" val="14647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7622-54A2-8627-1B3F-5B4C7FAAA8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49A7C-7D83-0458-F9BA-FE89031BF8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AD8E4F-796C-E57B-BF26-A8A0866022E4}"/>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5" name="Footer Placeholder 4">
            <a:extLst>
              <a:ext uri="{FF2B5EF4-FFF2-40B4-BE49-F238E27FC236}">
                <a16:creationId xmlns:a16="http://schemas.microsoft.com/office/drawing/2014/main" id="{CAEFF8D0-4C94-5A58-E70C-AAB7CF43D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06EC-4BF3-1B13-4BC8-2D356A03A14F}"/>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3318649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D5A4-4B7E-85EA-C7DC-37E9A6F6C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2E069-F414-41E7-3351-509312BF95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E79F8A-19B4-4B6F-97BB-7C95C260AC60}"/>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5" name="Footer Placeholder 4">
            <a:extLst>
              <a:ext uri="{FF2B5EF4-FFF2-40B4-BE49-F238E27FC236}">
                <a16:creationId xmlns:a16="http://schemas.microsoft.com/office/drawing/2014/main" id="{CB62D6C9-0EA2-07C8-05C4-F3A20C212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2E0F8-D046-D99A-8005-35BF82413B37}"/>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804055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828D8B-B294-F121-A757-AC7191C4B8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98E1F0-87EC-5776-2343-2C65FACE64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041364-E3A6-4F32-6D10-FD66C77D211F}"/>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5" name="Footer Placeholder 4">
            <a:extLst>
              <a:ext uri="{FF2B5EF4-FFF2-40B4-BE49-F238E27FC236}">
                <a16:creationId xmlns:a16="http://schemas.microsoft.com/office/drawing/2014/main" id="{F3BD8120-1CD8-8D3A-7AE9-AE8C8F868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E1C63-DE03-54CE-71BB-0DAB813A0488}"/>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4063300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E949-1A6B-6BA2-12B0-9C4555DF9C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FC036C-AB60-43CD-77D0-F131601D2B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2CEF0-E15B-E48C-F055-4479ABABB6F1}"/>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5" name="Footer Placeholder 4">
            <a:extLst>
              <a:ext uri="{FF2B5EF4-FFF2-40B4-BE49-F238E27FC236}">
                <a16:creationId xmlns:a16="http://schemas.microsoft.com/office/drawing/2014/main" id="{76055F87-B056-B13E-03BB-1A8301C5F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F373C-6E7D-08B0-6E80-01843B9BA0B9}"/>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272210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5C58-14D0-AC2C-365B-B93B1BD0CF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31CAEF-6010-102B-8F76-4925E4D9BC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C6AC6E-79F7-07D2-B83B-4CDE812F6B83}"/>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5" name="Footer Placeholder 4">
            <a:extLst>
              <a:ext uri="{FF2B5EF4-FFF2-40B4-BE49-F238E27FC236}">
                <a16:creationId xmlns:a16="http://schemas.microsoft.com/office/drawing/2014/main" id="{061729CE-806D-F6E6-160D-110D43170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6DA67-F423-5F35-26F8-A8176644D833}"/>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417706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22E2B-CFB6-443B-E471-77E284BB98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318CE3-971B-1641-F8D1-C551868137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30E744-79EF-8526-D82A-6398DB6D5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807779-496E-C1C9-4345-6A82BD4980B5}"/>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6" name="Footer Placeholder 5">
            <a:extLst>
              <a:ext uri="{FF2B5EF4-FFF2-40B4-BE49-F238E27FC236}">
                <a16:creationId xmlns:a16="http://schemas.microsoft.com/office/drawing/2014/main" id="{7DE2C08B-2651-CA11-C076-4CC8D71A81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D9482D-29BC-6C32-8B5A-FE08762FA711}"/>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225227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FCCC-1D95-296A-4940-4FA19140E5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07145-C568-6ABB-9E73-691036E80B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13288C-0FD8-FA71-8132-31ADAFC13D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FA629D-74C6-13AD-6636-BEFACA987D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D94A5-DEA5-C202-BC29-60C13C7090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BB4731-383D-E562-6932-E798BD9A6A9D}"/>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8" name="Footer Placeholder 7">
            <a:extLst>
              <a:ext uri="{FF2B5EF4-FFF2-40B4-BE49-F238E27FC236}">
                <a16:creationId xmlns:a16="http://schemas.microsoft.com/office/drawing/2014/main" id="{7AA4B811-37F6-FF93-CF4A-3154457963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3DB39-3BEC-1232-FB80-EEB2B0EC5443}"/>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3281208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7A47-2820-DB7B-F955-3D5A57119F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A3CBF9-D245-05AC-D54E-19E3B6A7898C}"/>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4" name="Footer Placeholder 3">
            <a:extLst>
              <a:ext uri="{FF2B5EF4-FFF2-40B4-BE49-F238E27FC236}">
                <a16:creationId xmlns:a16="http://schemas.microsoft.com/office/drawing/2014/main" id="{88625A46-B158-C8D1-E904-00A33D3A42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422FDF-F7F4-D625-2BED-C26552A221CA}"/>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1725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E7338-3F9C-0ED5-CA83-21A0FC8ED84A}"/>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3" name="Footer Placeholder 2">
            <a:extLst>
              <a:ext uri="{FF2B5EF4-FFF2-40B4-BE49-F238E27FC236}">
                <a16:creationId xmlns:a16="http://schemas.microsoft.com/office/drawing/2014/main" id="{27A70AEB-68D8-D8EA-B001-14D156A8D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613F7-6ECB-2942-2CD2-80357A424930}"/>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1935743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1CCE-C86C-BE1D-D7FA-BF4858CE7D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C99E43-1566-4573-99A3-7046533FE2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E16D23-FBE9-6E9F-DCF6-F6E44B418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1626D9-96B3-2491-802B-3AA7CB89FC11}"/>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6" name="Footer Placeholder 5">
            <a:extLst>
              <a:ext uri="{FF2B5EF4-FFF2-40B4-BE49-F238E27FC236}">
                <a16:creationId xmlns:a16="http://schemas.microsoft.com/office/drawing/2014/main" id="{C8C20DA3-7559-556F-5B62-05DF83898E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C0757-301C-84B0-2347-38F9E1DD7DE5}"/>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74736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23BD-1D6B-359F-3B9A-0315A1CE5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DA9C7-F253-0541-621F-5760A5BE7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C7B740-19C1-6EE9-B9DB-4FA784FDD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3C0048-9A56-BDC2-240A-62292941C5E1}"/>
              </a:ext>
            </a:extLst>
          </p:cNvPr>
          <p:cNvSpPr>
            <a:spLocks noGrp="1"/>
          </p:cNvSpPr>
          <p:nvPr>
            <p:ph type="dt" sz="half" idx="10"/>
          </p:nvPr>
        </p:nvSpPr>
        <p:spPr/>
        <p:txBody>
          <a:bodyPr/>
          <a:lstStyle/>
          <a:p>
            <a:fld id="{C6171476-A306-42CA-8B07-2C164B7C173D}" type="datetimeFigureOut">
              <a:rPr lang="en-US" smtClean="0"/>
              <a:t>7/10/2024</a:t>
            </a:fld>
            <a:endParaRPr lang="en-US"/>
          </a:p>
        </p:txBody>
      </p:sp>
      <p:sp>
        <p:nvSpPr>
          <p:cNvPr id="6" name="Footer Placeholder 5">
            <a:extLst>
              <a:ext uri="{FF2B5EF4-FFF2-40B4-BE49-F238E27FC236}">
                <a16:creationId xmlns:a16="http://schemas.microsoft.com/office/drawing/2014/main" id="{AFBD6BFF-49FC-BC9C-AB46-7A6CCDC35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A20C4-7B60-253F-44FC-DE7B91F372FE}"/>
              </a:ext>
            </a:extLst>
          </p:cNvPr>
          <p:cNvSpPr>
            <a:spLocks noGrp="1"/>
          </p:cNvSpPr>
          <p:nvPr>
            <p:ph type="sldNum" sz="quarter" idx="12"/>
          </p:nvPr>
        </p:nvSpPr>
        <p:spPr/>
        <p:txBody>
          <a:bodyPr/>
          <a:lstStyle/>
          <a:p>
            <a:fld id="{F59FC15A-3E68-47B2-B3E5-6F2B09D81B6E}" type="slidenum">
              <a:rPr lang="en-US" smtClean="0"/>
              <a:t>‹#›</a:t>
            </a:fld>
            <a:endParaRPr lang="en-US"/>
          </a:p>
        </p:txBody>
      </p:sp>
    </p:spTree>
    <p:extLst>
      <p:ext uri="{BB962C8B-B14F-4D97-AF65-F5344CB8AC3E}">
        <p14:creationId xmlns:p14="http://schemas.microsoft.com/office/powerpoint/2010/main" val="302731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9B5161-1CCF-9A82-A43D-953691BE9D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25085E-F400-B92C-CBF7-F06D0F8D5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AF2B4-24BF-BDF6-FCB9-F7599AC137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171476-A306-42CA-8B07-2C164B7C173D}" type="datetimeFigureOut">
              <a:rPr lang="en-US" smtClean="0"/>
              <a:t>7/10/2024</a:t>
            </a:fld>
            <a:endParaRPr lang="en-US"/>
          </a:p>
        </p:txBody>
      </p:sp>
      <p:sp>
        <p:nvSpPr>
          <p:cNvPr id="5" name="Footer Placeholder 4">
            <a:extLst>
              <a:ext uri="{FF2B5EF4-FFF2-40B4-BE49-F238E27FC236}">
                <a16:creationId xmlns:a16="http://schemas.microsoft.com/office/drawing/2014/main" id="{B091E1AD-FF68-FCE7-3D30-956C26FED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DD3658-815C-B7F2-A8F7-36235CF04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FC15A-3E68-47B2-B3E5-6F2B09D81B6E}" type="slidenum">
              <a:rPr lang="en-US" smtClean="0"/>
              <a:t>‹#›</a:t>
            </a:fld>
            <a:endParaRPr lang="en-US"/>
          </a:p>
        </p:txBody>
      </p:sp>
    </p:spTree>
    <p:extLst>
      <p:ext uri="{BB962C8B-B14F-4D97-AF65-F5344CB8AC3E}">
        <p14:creationId xmlns:p14="http://schemas.microsoft.com/office/powerpoint/2010/main" val="3712936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B227-9E72-5052-2BED-9790ACED4398}"/>
              </a:ext>
            </a:extLst>
          </p:cNvPr>
          <p:cNvSpPr>
            <a:spLocks noGrp="1"/>
          </p:cNvSpPr>
          <p:nvPr>
            <p:ph type="ctrTitle"/>
          </p:nvPr>
        </p:nvSpPr>
        <p:spPr>
          <a:xfrm>
            <a:off x="667820" y="421334"/>
            <a:ext cx="9030984" cy="1140431"/>
          </a:xfrm>
        </p:spPr>
        <p:txBody>
          <a:bodyPr>
            <a:noAutofit/>
          </a:bodyPr>
          <a:lstStyle/>
          <a:p>
            <a:pPr algn="just"/>
            <a:r>
              <a:rPr lang="en-US" sz="4000" b="1" dirty="0">
                <a:latin typeface="+mn-lt"/>
              </a:rPr>
              <a:t>Aquaculture Pond Health Monitoring Using Sentinel-2 Data and Deep Learning</a:t>
            </a:r>
            <a:br>
              <a:rPr lang="en-US" sz="4000" b="1" dirty="0">
                <a:latin typeface="+mn-lt"/>
              </a:rPr>
            </a:br>
            <a:r>
              <a:rPr lang="en-US" sz="2800" dirty="0"/>
              <a:t>Predicting Water Quality and Future States</a:t>
            </a:r>
            <a:endParaRPr lang="en-US" sz="4000" b="1" dirty="0">
              <a:latin typeface="+mn-lt"/>
            </a:endParaRPr>
          </a:p>
        </p:txBody>
      </p:sp>
      <p:sp>
        <p:nvSpPr>
          <p:cNvPr id="3" name="Subtitle 2">
            <a:extLst>
              <a:ext uri="{FF2B5EF4-FFF2-40B4-BE49-F238E27FC236}">
                <a16:creationId xmlns:a16="http://schemas.microsoft.com/office/drawing/2014/main" id="{EAC83389-0DEB-A93E-C25B-B18DBE2A4E1E}"/>
              </a:ext>
            </a:extLst>
          </p:cNvPr>
          <p:cNvSpPr>
            <a:spLocks noGrp="1"/>
          </p:cNvSpPr>
          <p:nvPr>
            <p:ph type="subTitle" idx="1"/>
          </p:nvPr>
        </p:nvSpPr>
        <p:spPr>
          <a:xfrm>
            <a:off x="-115958" y="3409951"/>
            <a:ext cx="12949004" cy="2456499"/>
          </a:xfrm>
        </p:spPr>
        <p:txBody>
          <a:bodyPr/>
          <a:lstStyle/>
          <a:p>
            <a:endParaRPr lang="en-US" dirty="0"/>
          </a:p>
        </p:txBody>
      </p:sp>
      <p:pic>
        <p:nvPicPr>
          <p:cNvPr id="1032" name="Picture 8" descr="Biofloc Fish Farming Project Plan || Nagodas">
            <a:extLst>
              <a:ext uri="{FF2B5EF4-FFF2-40B4-BE49-F238E27FC236}">
                <a16:creationId xmlns:a16="http://schemas.microsoft.com/office/drawing/2014/main" id="{1736B9E9-1797-A4F0-68E6-F2FFF81D9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3021"/>
            <a:ext cx="12192000" cy="552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534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906E-160E-7B6E-C512-DFDE5B8CD13F}"/>
              </a:ext>
            </a:extLst>
          </p:cNvPr>
          <p:cNvSpPr>
            <a:spLocks noGrp="1"/>
          </p:cNvSpPr>
          <p:nvPr>
            <p:ph type="title"/>
          </p:nvPr>
        </p:nvSpPr>
        <p:spPr>
          <a:xfrm>
            <a:off x="0" y="109329"/>
            <a:ext cx="11353800" cy="904461"/>
          </a:xfrm>
        </p:spPr>
        <p:txBody>
          <a:bodyPr>
            <a:normAutofit/>
          </a:bodyPr>
          <a:lstStyle/>
          <a:p>
            <a:r>
              <a:rPr lang="en-US" dirty="0"/>
              <a:t>Cont…</a:t>
            </a:r>
          </a:p>
        </p:txBody>
      </p:sp>
      <p:sp>
        <p:nvSpPr>
          <p:cNvPr id="3" name="Content Placeholder 2">
            <a:extLst>
              <a:ext uri="{FF2B5EF4-FFF2-40B4-BE49-F238E27FC236}">
                <a16:creationId xmlns:a16="http://schemas.microsoft.com/office/drawing/2014/main" id="{993270E4-03CB-F477-1373-E4866C643086}"/>
              </a:ext>
            </a:extLst>
          </p:cNvPr>
          <p:cNvSpPr>
            <a:spLocks noGrp="1"/>
          </p:cNvSpPr>
          <p:nvPr>
            <p:ph idx="1"/>
          </p:nvPr>
        </p:nvSpPr>
        <p:spPr>
          <a:xfrm>
            <a:off x="679174" y="854765"/>
            <a:ext cx="10515600" cy="5466522"/>
          </a:xfrm>
        </p:spPr>
        <p:txBody>
          <a:bodyPr/>
          <a:lstStyle/>
          <a:p>
            <a:pPr marL="0" indent="0">
              <a:buNone/>
            </a:pPr>
            <a:r>
              <a:rPr lang="en-US" b="1" dirty="0"/>
              <a:t> pH</a:t>
            </a:r>
          </a:p>
          <a:p>
            <a:pPr marL="0" indent="0">
              <a:buNone/>
            </a:pPr>
            <a:r>
              <a:rPr lang="en-US" sz="2000" dirty="0"/>
              <a:t>The pH level affects the toxicity of ammonia and the overall health of aquatic organisms. Extreme pH values can be detrimental.</a:t>
            </a:r>
          </a:p>
          <a:p>
            <a:pPr>
              <a:buFont typeface="Arial" panose="020B0604020202020204" pitchFamily="34" charset="0"/>
              <a:buChar char="•"/>
            </a:pPr>
            <a:r>
              <a:rPr lang="en-US" sz="1800" b="1" dirty="0"/>
              <a:t>Healthy</a:t>
            </a:r>
            <a:r>
              <a:rPr lang="en-US" sz="1800" dirty="0"/>
              <a:t>: pH 6.5-8.5</a:t>
            </a:r>
          </a:p>
          <a:p>
            <a:pPr>
              <a:buFont typeface="Arial" panose="020B0604020202020204" pitchFamily="34" charset="0"/>
              <a:buChar char="•"/>
            </a:pPr>
            <a:r>
              <a:rPr lang="en-US" sz="1800" b="1" dirty="0"/>
              <a:t>Moderate</a:t>
            </a:r>
            <a:r>
              <a:rPr lang="en-US" sz="1800" dirty="0"/>
              <a:t>: pH 6.0-6.5 or 8.5-9.0</a:t>
            </a:r>
          </a:p>
          <a:p>
            <a:pPr>
              <a:buFont typeface="Arial" panose="020B0604020202020204" pitchFamily="34" charset="0"/>
              <a:buChar char="•"/>
            </a:pPr>
            <a:r>
              <a:rPr lang="en-US" sz="1800" b="1" dirty="0"/>
              <a:t>Poor</a:t>
            </a:r>
            <a:r>
              <a:rPr lang="en-US" sz="1800" dirty="0"/>
              <a:t>: pH &lt; 6.0 or &gt; 9.0</a:t>
            </a:r>
          </a:p>
          <a:p>
            <a:pPr marL="0" indent="0" algn="ctr">
              <a:buNone/>
            </a:pPr>
            <a:r>
              <a:rPr lang="en-US" dirty="0"/>
              <a:t> </a:t>
            </a:r>
            <a:r>
              <a:rPr lang="en-US" sz="2000" b="1" dirty="0">
                <a:solidFill>
                  <a:schemeClr val="accent2">
                    <a:lumMod val="75000"/>
                  </a:schemeClr>
                </a:solidFill>
              </a:rPr>
              <a:t>(pH = (B3 / B2) * 2 + 6) </a:t>
            </a:r>
          </a:p>
          <a:p>
            <a:pPr marL="0" indent="0">
              <a:buNone/>
            </a:pPr>
            <a:r>
              <a:rPr lang="en-US" sz="2000" b="1" dirty="0"/>
              <a:t>Chlorophyll-a (Chlorophyll A)</a:t>
            </a:r>
          </a:p>
          <a:p>
            <a:pPr marL="0" indent="0">
              <a:buNone/>
            </a:pPr>
            <a:r>
              <a:rPr lang="en-US" sz="1800" dirty="0"/>
              <a:t>Chlorophyll-a is a proxy for phytoplankton biomass and is an important indicator of the trophic status of water bodies. High chlorophyll-a levels can indicate eutrophic conditions, which can lead to poor water quality and harmful algal blooms.</a:t>
            </a:r>
          </a:p>
          <a:p>
            <a:r>
              <a:rPr lang="en-US" sz="1800" b="1" dirty="0"/>
              <a:t>Healthy: </a:t>
            </a:r>
            <a:r>
              <a:rPr lang="en-US" sz="1800" dirty="0"/>
              <a:t>Chlorophyll-a &lt; 0.01 mg/m³</a:t>
            </a:r>
          </a:p>
          <a:p>
            <a:r>
              <a:rPr lang="en-US" sz="1800" b="1" dirty="0"/>
              <a:t>Moderate: </a:t>
            </a:r>
            <a:r>
              <a:rPr lang="en-US" sz="1800" dirty="0"/>
              <a:t>Chlorophyll-a 0.01-0.02 mg/m³</a:t>
            </a:r>
          </a:p>
          <a:p>
            <a:r>
              <a:rPr lang="en-US" sz="1800" b="1" dirty="0"/>
              <a:t>Poor: Chlorophyll-a </a:t>
            </a:r>
            <a:r>
              <a:rPr lang="en-US" sz="1800" dirty="0"/>
              <a:t>&gt; 0.02 mg/m³</a:t>
            </a:r>
          </a:p>
          <a:p>
            <a:pPr marL="0" indent="0">
              <a:buNone/>
            </a:pPr>
            <a:endParaRPr lang="en-US" sz="2000" b="1" dirty="0">
              <a:solidFill>
                <a:schemeClr val="accent2">
                  <a:lumMod val="75000"/>
                </a:schemeClr>
              </a:solidFill>
            </a:endParaRPr>
          </a:p>
        </p:txBody>
      </p:sp>
    </p:spTree>
    <p:extLst>
      <p:ext uri="{BB962C8B-B14F-4D97-AF65-F5344CB8AC3E}">
        <p14:creationId xmlns:p14="http://schemas.microsoft.com/office/powerpoint/2010/main" val="42517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5E47-52A1-97A5-DBD4-75B03C6652A4}"/>
              </a:ext>
            </a:extLst>
          </p:cNvPr>
          <p:cNvSpPr>
            <a:spLocks noGrp="1"/>
          </p:cNvSpPr>
          <p:nvPr>
            <p:ph type="title"/>
          </p:nvPr>
        </p:nvSpPr>
        <p:spPr/>
        <p:txBody>
          <a:bodyPr/>
          <a:lstStyle/>
          <a:p>
            <a:pPr algn="ctr"/>
            <a:r>
              <a:rPr lang="en-US" b="1" dirty="0">
                <a:solidFill>
                  <a:srgbClr val="002060"/>
                </a:solidFill>
              </a:rPr>
              <a:t>Development of Deep learning models</a:t>
            </a:r>
          </a:p>
        </p:txBody>
      </p:sp>
      <p:sp>
        <p:nvSpPr>
          <p:cNvPr id="3" name="Content Placeholder 2">
            <a:extLst>
              <a:ext uri="{FF2B5EF4-FFF2-40B4-BE49-F238E27FC236}">
                <a16:creationId xmlns:a16="http://schemas.microsoft.com/office/drawing/2014/main" id="{B8FBFF62-5DCF-0DDF-D38D-03A7767AF9E6}"/>
              </a:ext>
            </a:extLst>
          </p:cNvPr>
          <p:cNvSpPr>
            <a:spLocks noGrp="1"/>
          </p:cNvSpPr>
          <p:nvPr>
            <p:ph idx="1"/>
          </p:nvPr>
        </p:nvSpPr>
        <p:spPr>
          <a:xfrm>
            <a:off x="974034" y="1590260"/>
            <a:ext cx="10379765" cy="4586703"/>
          </a:xfrm>
        </p:spPr>
        <p:txBody>
          <a:bodyPr/>
          <a:lstStyle/>
          <a:p>
            <a:r>
              <a:rPr lang="en-US" b="1" dirty="0"/>
              <a:t>Image Segmentation based model(In situ field Data based)</a:t>
            </a:r>
          </a:p>
          <a:p>
            <a:r>
              <a:rPr lang="en-US" b="1" dirty="0"/>
              <a:t>Multilayer Perceptron (MLP)(feedforward neural network)(Satellite Data)</a:t>
            </a:r>
          </a:p>
          <a:p>
            <a:pPr marL="0" indent="0">
              <a:buNone/>
            </a:pPr>
            <a:endParaRPr lang="en-US" b="1" dirty="0"/>
          </a:p>
          <a:p>
            <a:endParaRPr lang="en-US" dirty="0"/>
          </a:p>
        </p:txBody>
      </p:sp>
    </p:spTree>
    <p:extLst>
      <p:ext uri="{BB962C8B-B14F-4D97-AF65-F5344CB8AC3E}">
        <p14:creationId xmlns:p14="http://schemas.microsoft.com/office/powerpoint/2010/main" val="4034461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FDE21-0C1F-D4EE-8288-107CE1E78DE7}"/>
              </a:ext>
            </a:extLst>
          </p:cNvPr>
          <p:cNvSpPr>
            <a:spLocks noGrp="1"/>
          </p:cNvSpPr>
          <p:nvPr>
            <p:ph type="title"/>
          </p:nvPr>
        </p:nvSpPr>
        <p:spPr>
          <a:xfrm>
            <a:off x="290013" y="238539"/>
            <a:ext cx="11063787" cy="725557"/>
          </a:xfrm>
        </p:spPr>
        <p:txBody>
          <a:bodyPr>
            <a:normAutofit/>
          </a:bodyPr>
          <a:lstStyle/>
          <a:p>
            <a:r>
              <a:rPr lang="en-US" b="1" dirty="0"/>
              <a:t>The extracted Data format</a:t>
            </a:r>
          </a:p>
        </p:txBody>
      </p:sp>
      <p:pic>
        <p:nvPicPr>
          <p:cNvPr id="7" name="Content Placeholder 6">
            <a:extLst>
              <a:ext uri="{FF2B5EF4-FFF2-40B4-BE49-F238E27FC236}">
                <a16:creationId xmlns:a16="http://schemas.microsoft.com/office/drawing/2014/main" id="{4E6DB597-BB26-C914-C411-0645213DDD1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6996" r="9912" b="17872"/>
          <a:stretch/>
        </p:blipFill>
        <p:spPr>
          <a:xfrm>
            <a:off x="290013" y="964096"/>
            <a:ext cx="11398404" cy="5416826"/>
          </a:xfrm>
        </p:spPr>
      </p:pic>
    </p:spTree>
    <p:extLst>
      <p:ext uri="{BB962C8B-B14F-4D97-AF65-F5344CB8AC3E}">
        <p14:creationId xmlns:p14="http://schemas.microsoft.com/office/powerpoint/2010/main" val="2122970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6831-E0A6-5A0E-C911-E9BCD8EC1C88}"/>
              </a:ext>
            </a:extLst>
          </p:cNvPr>
          <p:cNvSpPr>
            <a:spLocks noGrp="1"/>
          </p:cNvSpPr>
          <p:nvPr>
            <p:ph type="title"/>
          </p:nvPr>
        </p:nvSpPr>
        <p:spPr/>
        <p:txBody>
          <a:bodyPr/>
          <a:lstStyle/>
          <a:p>
            <a:r>
              <a:rPr lang="en-US" b="1" dirty="0">
                <a:solidFill>
                  <a:schemeClr val="accent1">
                    <a:lumMod val="75000"/>
                  </a:schemeClr>
                </a:solidFill>
              </a:rPr>
              <a:t>Data Processing</a:t>
            </a:r>
          </a:p>
        </p:txBody>
      </p:sp>
      <p:sp>
        <p:nvSpPr>
          <p:cNvPr id="3" name="Content Placeholder 2">
            <a:extLst>
              <a:ext uri="{FF2B5EF4-FFF2-40B4-BE49-F238E27FC236}">
                <a16:creationId xmlns:a16="http://schemas.microsoft.com/office/drawing/2014/main" id="{CF85263D-E1DC-ED99-61B8-B68FCAC54D7B}"/>
              </a:ext>
            </a:extLst>
          </p:cNvPr>
          <p:cNvSpPr>
            <a:spLocks noGrp="1"/>
          </p:cNvSpPr>
          <p:nvPr>
            <p:ph idx="1"/>
          </p:nvPr>
        </p:nvSpPr>
        <p:spPr>
          <a:xfrm>
            <a:off x="838200" y="1825624"/>
            <a:ext cx="10515600" cy="5032375"/>
          </a:xfrm>
        </p:spPr>
        <p:txBody>
          <a:bodyPr>
            <a:normAutofit/>
          </a:bodyPr>
          <a:lstStyle/>
          <a:p>
            <a:pPr marL="0" indent="0">
              <a:buNone/>
            </a:pPr>
            <a:r>
              <a:rPr lang="en-US" sz="2000" b="1" dirty="0"/>
              <a:t>1. Data Loading</a:t>
            </a:r>
          </a:p>
          <a:p>
            <a:pPr>
              <a:buFont typeface="Arial" panose="020B0604020202020204" pitchFamily="34" charset="0"/>
              <a:buChar char="•"/>
            </a:pPr>
            <a:r>
              <a:rPr lang="en-US" sz="2000" b="1" dirty="0"/>
              <a:t>Description</a:t>
            </a:r>
            <a:r>
              <a:rPr lang="en-US" sz="2000" dirty="0"/>
              <a:t>: Load the existing dataset from 2023 and the new dataset for January-February 2024.</a:t>
            </a:r>
          </a:p>
          <a:p>
            <a:pPr marL="0" indent="0">
              <a:buNone/>
            </a:pPr>
            <a:r>
              <a:rPr lang="en-US" sz="2000" dirty="0">
                <a:solidFill>
                  <a:srgbClr val="C00000"/>
                </a:solidFill>
              </a:rPr>
              <a:t>import pandas as pd</a:t>
            </a:r>
          </a:p>
          <a:p>
            <a:pPr marL="0" indent="0">
              <a:buNone/>
            </a:pPr>
            <a:r>
              <a:rPr lang="en-US" sz="2000" dirty="0">
                <a:solidFill>
                  <a:srgbClr val="C00000"/>
                </a:solidFill>
              </a:rPr>
              <a:t>data_2023 = </a:t>
            </a:r>
            <a:r>
              <a:rPr lang="en-US" sz="2000" dirty="0" err="1">
                <a:solidFill>
                  <a:srgbClr val="C00000"/>
                </a:solidFill>
              </a:rPr>
              <a:t>pd.read_csv</a:t>
            </a:r>
            <a:r>
              <a:rPr lang="en-US" sz="2000" dirty="0">
                <a:solidFill>
                  <a:srgbClr val="C00000"/>
                </a:solidFill>
              </a:rPr>
              <a:t>('/path/to/Sentinel2_Water_Quality.csv')</a:t>
            </a:r>
          </a:p>
          <a:p>
            <a:pPr marL="0" indent="0">
              <a:buNone/>
            </a:pPr>
            <a:r>
              <a:rPr lang="en-US" sz="2000" dirty="0">
                <a:solidFill>
                  <a:srgbClr val="C00000"/>
                </a:solidFill>
              </a:rPr>
              <a:t>data_2024 = </a:t>
            </a:r>
            <a:r>
              <a:rPr lang="en-US" sz="2000" dirty="0" err="1">
                <a:solidFill>
                  <a:srgbClr val="C00000"/>
                </a:solidFill>
              </a:rPr>
              <a:t>pd.read_csv</a:t>
            </a:r>
            <a:r>
              <a:rPr lang="en-US" sz="2000" dirty="0">
                <a:solidFill>
                  <a:srgbClr val="C00000"/>
                </a:solidFill>
              </a:rPr>
              <a:t>('/path/to/Sentinel2_Water_jan_feb24.csv’)</a:t>
            </a:r>
          </a:p>
          <a:p>
            <a:pPr marL="0" indent="0">
              <a:buNone/>
            </a:pPr>
            <a:r>
              <a:rPr lang="en-US" sz="1400" b="1" dirty="0"/>
              <a:t>2. Data Type Conversion</a:t>
            </a:r>
          </a:p>
          <a:p>
            <a:pPr>
              <a:buFont typeface="Arial" panose="020B0604020202020204" pitchFamily="34" charset="0"/>
              <a:buChar char="•"/>
            </a:pPr>
            <a:r>
              <a:rPr lang="en-US" sz="1800" b="1" dirty="0"/>
              <a:t>Description</a:t>
            </a:r>
            <a:r>
              <a:rPr lang="en-US" sz="1800" dirty="0"/>
              <a:t>: Ensure latitude and longitude are in the correct format (float) to avoid any issues during processing.</a:t>
            </a:r>
          </a:p>
          <a:p>
            <a:pPr marL="0" indent="0">
              <a:buNone/>
            </a:pPr>
            <a:r>
              <a:rPr lang="en-US" sz="2000" dirty="0">
                <a:solidFill>
                  <a:srgbClr val="C00000"/>
                </a:solidFill>
              </a:rPr>
              <a:t>data_2023['latitude'] = data_2023['latitude'].</a:t>
            </a:r>
            <a:r>
              <a:rPr lang="en-US" sz="2000" dirty="0" err="1">
                <a:solidFill>
                  <a:srgbClr val="C00000"/>
                </a:solidFill>
              </a:rPr>
              <a:t>astype</a:t>
            </a:r>
            <a:r>
              <a:rPr lang="en-US" sz="2000" dirty="0">
                <a:solidFill>
                  <a:srgbClr val="C00000"/>
                </a:solidFill>
              </a:rPr>
              <a:t>(float)</a:t>
            </a:r>
          </a:p>
          <a:p>
            <a:pPr marL="0" indent="0">
              <a:buNone/>
            </a:pPr>
            <a:r>
              <a:rPr lang="en-US" sz="2000" dirty="0">
                <a:solidFill>
                  <a:srgbClr val="C00000"/>
                </a:solidFill>
              </a:rPr>
              <a:t>data_2023['longitude'] = data_2023['longitude'].</a:t>
            </a:r>
            <a:r>
              <a:rPr lang="en-US" sz="2000" dirty="0" err="1">
                <a:solidFill>
                  <a:srgbClr val="C00000"/>
                </a:solidFill>
              </a:rPr>
              <a:t>astype</a:t>
            </a:r>
            <a:r>
              <a:rPr lang="en-US" sz="2000" dirty="0">
                <a:solidFill>
                  <a:srgbClr val="C00000"/>
                </a:solidFill>
              </a:rPr>
              <a:t>(float)</a:t>
            </a:r>
          </a:p>
          <a:p>
            <a:pPr marL="0" indent="0">
              <a:buNone/>
            </a:pPr>
            <a:r>
              <a:rPr lang="en-US" sz="2000" dirty="0">
                <a:solidFill>
                  <a:srgbClr val="C00000"/>
                </a:solidFill>
              </a:rPr>
              <a:t>data_2024['latitude'] = data_2024['latitude'].</a:t>
            </a:r>
            <a:r>
              <a:rPr lang="en-US" sz="2000" dirty="0" err="1">
                <a:solidFill>
                  <a:srgbClr val="C00000"/>
                </a:solidFill>
              </a:rPr>
              <a:t>astype</a:t>
            </a:r>
            <a:r>
              <a:rPr lang="en-US" sz="2000" dirty="0">
                <a:solidFill>
                  <a:srgbClr val="C00000"/>
                </a:solidFill>
              </a:rPr>
              <a:t>(float)</a:t>
            </a:r>
          </a:p>
          <a:p>
            <a:pPr marL="0" indent="0">
              <a:buNone/>
            </a:pPr>
            <a:r>
              <a:rPr lang="en-US" sz="2000" dirty="0">
                <a:solidFill>
                  <a:srgbClr val="C00000"/>
                </a:solidFill>
              </a:rPr>
              <a:t>data_2024['longitude'] = data_2024['longitude'].</a:t>
            </a:r>
            <a:r>
              <a:rPr lang="en-US" sz="2000" dirty="0" err="1">
                <a:solidFill>
                  <a:srgbClr val="C00000"/>
                </a:solidFill>
              </a:rPr>
              <a:t>astype</a:t>
            </a:r>
            <a:r>
              <a:rPr lang="en-US" sz="2000" dirty="0">
                <a:solidFill>
                  <a:srgbClr val="C00000"/>
                </a:solidFill>
              </a:rPr>
              <a:t>(float)</a:t>
            </a:r>
          </a:p>
          <a:p>
            <a:pPr marL="0" indent="0">
              <a:buNone/>
            </a:pPr>
            <a:endParaRPr lang="en-US" sz="2000" dirty="0">
              <a:solidFill>
                <a:srgbClr val="C00000"/>
              </a:solidFill>
            </a:endParaRPr>
          </a:p>
          <a:p>
            <a:endParaRPr lang="en-US" sz="2000" dirty="0"/>
          </a:p>
        </p:txBody>
      </p:sp>
    </p:spTree>
    <p:extLst>
      <p:ext uri="{BB962C8B-B14F-4D97-AF65-F5344CB8AC3E}">
        <p14:creationId xmlns:p14="http://schemas.microsoft.com/office/powerpoint/2010/main" val="835924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DE5F-170F-C124-C7AA-A532D826A6DD}"/>
              </a:ext>
            </a:extLst>
          </p:cNvPr>
          <p:cNvSpPr>
            <a:spLocks noGrp="1"/>
          </p:cNvSpPr>
          <p:nvPr>
            <p:ph type="title"/>
          </p:nvPr>
        </p:nvSpPr>
        <p:spPr>
          <a:xfrm>
            <a:off x="838200" y="99391"/>
            <a:ext cx="10515600" cy="695739"/>
          </a:xfrm>
        </p:spPr>
        <p:txBody>
          <a:bodyPr>
            <a:normAutofit/>
          </a:bodyPr>
          <a:lstStyle/>
          <a:p>
            <a:r>
              <a:rPr lang="en-US" sz="4000" b="1" dirty="0">
                <a:solidFill>
                  <a:schemeClr val="accent1">
                    <a:lumMod val="75000"/>
                  </a:schemeClr>
                </a:solidFill>
              </a:rPr>
              <a:t>Data processing</a:t>
            </a:r>
          </a:p>
        </p:txBody>
      </p:sp>
      <p:sp>
        <p:nvSpPr>
          <p:cNvPr id="3" name="Content Placeholder 2">
            <a:extLst>
              <a:ext uri="{FF2B5EF4-FFF2-40B4-BE49-F238E27FC236}">
                <a16:creationId xmlns:a16="http://schemas.microsoft.com/office/drawing/2014/main" id="{C7807BEF-A75E-F222-7090-CCEC7EF0205D}"/>
              </a:ext>
            </a:extLst>
          </p:cNvPr>
          <p:cNvSpPr>
            <a:spLocks noGrp="1"/>
          </p:cNvSpPr>
          <p:nvPr>
            <p:ph idx="1"/>
          </p:nvPr>
        </p:nvSpPr>
        <p:spPr>
          <a:xfrm>
            <a:off x="838200" y="842445"/>
            <a:ext cx="10515600" cy="5173110"/>
          </a:xfrm>
        </p:spPr>
        <p:txBody>
          <a:bodyPr>
            <a:normAutofit/>
          </a:bodyPr>
          <a:lstStyle/>
          <a:p>
            <a:pPr marL="0" indent="0">
              <a:buNone/>
            </a:pPr>
            <a:r>
              <a:rPr lang="en-US" sz="2400" b="1" dirty="0"/>
              <a:t>Feature Selection and Target Variable</a:t>
            </a:r>
          </a:p>
          <a:p>
            <a:r>
              <a:rPr lang="en-US" sz="2400" dirty="0"/>
              <a:t>Description: Select relevant features (e.g., spectral bands and water quality parameters) and define the target variable (health_status).</a:t>
            </a:r>
          </a:p>
          <a:p>
            <a:r>
              <a:rPr lang="en-US" sz="2400" dirty="0"/>
              <a:t>Target Variable: For demonstration, a synthetic health status based on Chlorophyll a is created.</a:t>
            </a:r>
          </a:p>
          <a:p>
            <a:r>
              <a:rPr lang="en-US" sz="2400" b="1" dirty="0"/>
              <a:t>Feature Scaling</a:t>
            </a:r>
          </a:p>
          <a:p>
            <a:pPr marL="0" indent="0">
              <a:buNone/>
            </a:pPr>
            <a:r>
              <a:rPr lang="en-US" sz="2400" b="1" dirty="0"/>
              <a:t>Description</a:t>
            </a:r>
            <a:r>
              <a:rPr lang="en-US" sz="2400" dirty="0"/>
              <a:t>: Standardize the features to ensure they have a mean of 0 and a standard deviation of 1, which helps improve the performance of the neural network.</a:t>
            </a:r>
          </a:p>
          <a:p>
            <a:pPr marL="0" indent="0">
              <a:buNone/>
            </a:pPr>
            <a:r>
              <a:rPr lang="en-US" sz="2000" b="1" dirty="0"/>
              <a:t>Model Training</a:t>
            </a:r>
          </a:p>
          <a:p>
            <a:pPr>
              <a:buFont typeface="Arial" panose="020B0604020202020204" pitchFamily="34" charset="0"/>
              <a:buChar char="•"/>
            </a:pPr>
            <a:r>
              <a:rPr lang="en-US" sz="2000" b="1" dirty="0"/>
              <a:t>Description</a:t>
            </a:r>
            <a:r>
              <a:rPr lang="en-US" sz="2000" dirty="0"/>
              <a:t>: Train the neural network model using the processed data.</a:t>
            </a:r>
          </a:p>
          <a:p>
            <a:pPr>
              <a:buFont typeface="Arial" panose="020B0604020202020204" pitchFamily="34" charset="0"/>
              <a:buChar char="•"/>
            </a:pPr>
            <a:r>
              <a:rPr lang="en-US" sz="2000" b="1" dirty="0"/>
              <a:t>Key Layers</a:t>
            </a:r>
            <a:r>
              <a:rPr lang="en-US" sz="2000" dirty="0"/>
              <a:t>: Input layer, hidden layers with </a:t>
            </a:r>
            <a:r>
              <a:rPr lang="en-US" sz="2000" dirty="0" err="1"/>
              <a:t>ReLU</a:t>
            </a:r>
            <a:r>
              <a:rPr lang="en-US" sz="2000" dirty="0"/>
              <a:t> activation, dropout layers to prevent overfitting, and an output layer with sigmoid activation for binary classification.</a:t>
            </a:r>
          </a:p>
          <a:p>
            <a:pPr marL="0" indent="0">
              <a:buNone/>
            </a:pPr>
            <a:endParaRPr lang="en-US" sz="3200" dirty="0"/>
          </a:p>
          <a:p>
            <a:endParaRPr lang="en-US" sz="2400" dirty="0"/>
          </a:p>
        </p:txBody>
      </p:sp>
    </p:spTree>
    <p:extLst>
      <p:ext uri="{BB962C8B-B14F-4D97-AF65-F5344CB8AC3E}">
        <p14:creationId xmlns:p14="http://schemas.microsoft.com/office/powerpoint/2010/main" val="2645380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44FE-13B6-8349-AD03-F446A6CBA5DE}"/>
              </a:ext>
            </a:extLst>
          </p:cNvPr>
          <p:cNvSpPr>
            <a:spLocks noGrp="1"/>
          </p:cNvSpPr>
          <p:nvPr>
            <p:ph type="title"/>
          </p:nvPr>
        </p:nvSpPr>
        <p:spPr>
          <a:xfrm>
            <a:off x="838200" y="1"/>
            <a:ext cx="10515600" cy="606286"/>
          </a:xfrm>
        </p:spPr>
        <p:txBody>
          <a:bodyPr>
            <a:normAutofit fontScale="90000"/>
          </a:bodyPr>
          <a:lstStyle/>
          <a:p>
            <a:r>
              <a:rPr lang="en-US" b="1" dirty="0"/>
              <a:t>Development of Model</a:t>
            </a:r>
          </a:p>
        </p:txBody>
      </p:sp>
      <p:pic>
        <p:nvPicPr>
          <p:cNvPr id="5" name="Content Placeholder 4">
            <a:extLst>
              <a:ext uri="{FF2B5EF4-FFF2-40B4-BE49-F238E27FC236}">
                <a16:creationId xmlns:a16="http://schemas.microsoft.com/office/drawing/2014/main" id="{B7D1938F-2752-795B-FF09-F58D2AAC96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652" t="24048" r="31856" b="9919"/>
          <a:stretch/>
        </p:blipFill>
        <p:spPr>
          <a:xfrm>
            <a:off x="924340" y="606287"/>
            <a:ext cx="10515600" cy="6013174"/>
          </a:xfrm>
        </p:spPr>
      </p:pic>
    </p:spTree>
    <p:extLst>
      <p:ext uri="{BB962C8B-B14F-4D97-AF65-F5344CB8AC3E}">
        <p14:creationId xmlns:p14="http://schemas.microsoft.com/office/powerpoint/2010/main" val="2550979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71A8-CE62-262F-BB8B-AA5D1ED2DB07}"/>
              </a:ext>
            </a:extLst>
          </p:cNvPr>
          <p:cNvSpPr>
            <a:spLocks noGrp="1"/>
          </p:cNvSpPr>
          <p:nvPr>
            <p:ph type="title"/>
          </p:nvPr>
        </p:nvSpPr>
        <p:spPr>
          <a:xfrm>
            <a:off x="1232452" y="365125"/>
            <a:ext cx="10121348" cy="618849"/>
          </a:xfrm>
        </p:spPr>
        <p:txBody>
          <a:bodyPr>
            <a:normAutofit fontScale="90000"/>
          </a:bodyPr>
          <a:lstStyle/>
          <a:p>
            <a:pPr algn="just"/>
            <a:r>
              <a:rPr lang="en-US" b="1" dirty="0"/>
              <a:t>Trend of pond health status from 2020-2023</a:t>
            </a:r>
          </a:p>
        </p:txBody>
      </p:sp>
      <p:pic>
        <p:nvPicPr>
          <p:cNvPr id="4098" name="Picture 2">
            <a:extLst>
              <a:ext uri="{FF2B5EF4-FFF2-40B4-BE49-F238E27FC236}">
                <a16:creationId xmlns:a16="http://schemas.microsoft.com/office/drawing/2014/main" id="{E3C7990A-0E0C-B88D-F912-94F44B68E3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6077" y="1179582"/>
            <a:ext cx="7525731" cy="492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03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3A94-75F4-1992-90C0-4E103F785CB9}"/>
              </a:ext>
            </a:extLst>
          </p:cNvPr>
          <p:cNvSpPr>
            <a:spLocks noGrp="1"/>
          </p:cNvSpPr>
          <p:nvPr>
            <p:ph type="title"/>
          </p:nvPr>
        </p:nvSpPr>
        <p:spPr/>
        <p:txBody>
          <a:bodyPr/>
          <a:lstStyle/>
          <a:p>
            <a:r>
              <a:rPr lang="en-US" dirty="0"/>
              <a:t>.</a:t>
            </a:r>
          </a:p>
        </p:txBody>
      </p:sp>
      <p:pic>
        <p:nvPicPr>
          <p:cNvPr id="6146" name="Picture 2">
            <a:extLst>
              <a:ext uri="{FF2B5EF4-FFF2-40B4-BE49-F238E27FC236}">
                <a16:creationId xmlns:a16="http://schemas.microsoft.com/office/drawing/2014/main" id="{E5D34EDC-E30D-0C87-805D-74205C8455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6286" y="561346"/>
            <a:ext cx="4701209" cy="27901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9747617-34A7-E5E5-6514-83D7B1D838E7}"/>
              </a:ext>
            </a:extLst>
          </p:cNvPr>
          <p:cNvPicPr>
            <a:picLocks noChangeAspect="1"/>
          </p:cNvPicPr>
          <p:nvPr/>
        </p:nvPicPr>
        <p:blipFill>
          <a:blip r:embed="rId3"/>
          <a:stretch>
            <a:fillRect/>
          </a:stretch>
        </p:blipFill>
        <p:spPr>
          <a:xfrm>
            <a:off x="6096000" y="561347"/>
            <a:ext cx="4701209" cy="2790148"/>
          </a:xfrm>
          <a:prstGeom prst="rect">
            <a:avLst/>
          </a:prstGeom>
        </p:spPr>
      </p:pic>
      <p:pic>
        <p:nvPicPr>
          <p:cNvPr id="6148" name="Picture 4">
            <a:extLst>
              <a:ext uri="{FF2B5EF4-FFF2-40B4-BE49-F238E27FC236}">
                <a16:creationId xmlns:a16="http://schemas.microsoft.com/office/drawing/2014/main" id="{57846C0A-4311-B4D8-A808-854BFEED4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512" y="3569542"/>
            <a:ext cx="4507339" cy="2496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97CF3B0-A8CA-2B31-CC4F-51E506C75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6151" y="3429000"/>
            <a:ext cx="3912288" cy="312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08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3371-B3D6-72D2-1B9F-395C9E1B28B4}"/>
              </a:ext>
            </a:extLst>
          </p:cNvPr>
          <p:cNvSpPr>
            <a:spLocks noGrp="1"/>
          </p:cNvSpPr>
          <p:nvPr>
            <p:ph type="title"/>
          </p:nvPr>
        </p:nvSpPr>
        <p:spPr>
          <a:xfrm>
            <a:off x="838201" y="228601"/>
            <a:ext cx="9349408" cy="995740"/>
          </a:xfrm>
        </p:spPr>
        <p:txBody>
          <a:bodyPr>
            <a:normAutofit fontScale="90000"/>
          </a:bodyPr>
          <a:lstStyle/>
          <a:p>
            <a:r>
              <a:rPr lang="en-US" sz="4000" b="1" dirty="0"/>
              <a:t>Correlation Map of water Quality Parameters(2020-2023)</a:t>
            </a:r>
          </a:p>
        </p:txBody>
      </p:sp>
      <p:pic>
        <p:nvPicPr>
          <p:cNvPr id="1026" name="Picture 2">
            <a:extLst>
              <a:ext uri="{FF2B5EF4-FFF2-40B4-BE49-F238E27FC236}">
                <a16:creationId xmlns:a16="http://schemas.microsoft.com/office/drawing/2014/main" id="{5B23C52A-FD51-D89C-0EB8-99F9A79444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1" y="1462088"/>
            <a:ext cx="500850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2D5BEF4-02B9-721A-DD02-421D937778E0}"/>
              </a:ext>
            </a:extLst>
          </p:cNvPr>
          <p:cNvPicPr>
            <a:picLocks noChangeAspect="1"/>
          </p:cNvPicPr>
          <p:nvPr/>
        </p:nvPicPr>
        <p:blipFill>
          <a:blip r:embed="rId3"/>
          <a:stretch>
            <a:fillRect/>
          </a:stretch>
        </p:blipFill>
        <p:spPr>
          <a:xfrm>
            <a:off x="6096000" y="1736484"/>
            <a:ext cx="5446643" cy="3618880"/>
          </a:xfrm>
          <a:prstGeom prst="rect">
            <a:avLst/>
          </a:prstGeom>
        </p:spPr>
      </p:pic>
    </p:spTree>
    <p:extLst>
      <p:ext uri="{BB962C8B-B14F-4D97-AF65-F5344CB8AC3E}">
        <p14:creationId xmlns:p14="http://schemas.microsoft.com/office/powerpoint/2010/main" val="4056539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DDC3-0151-2F61-A88D-370D9A79FBBD}"/>
              </a:ext>
            </a:extLst>
          </p:cNvPr>
          <p:cNvSpPr>
            <a:spLocks noGrp="1"/>
          </p:cNvSpPr>
          <p:nvPr>
            <p:ph type="title"/>
          </p:nvPr>
        </p:nvSpPr>
        <p:spPr/>
        <p:txBody>
          <a:bodyPr/>
          <a:lstStyle/>
          <a:p>
            <a:r>
              <a:rPr lang="en-US" b="1" dirty="0"/>
              <a:t>Seasonal Trend of Water quality parameters</a:t>
            </a:r>
          </a:p>
        </p:txBody>
      </p:sp>
      <p:pic>
        <p:nvPicPr>
          <p:cNvPr id="2050" name="Picture 2">
            <a:extLst>
              <a:ext uri="{FF2B5EF4-FFF2-40B4-BE49-F238E27FC236}">
                <a16:creationId xmlns:a16="http://schemas.microsoft.com/office/drawing/2014/main" id="{7E0240D3-0558-85AE-8AB9-E6FEC5CD7E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5059" y="1765990"/>
            <a:ext cx="7539245" cy="493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95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FA75-52CA-305B-6FB7-84D843398E14}"/>
              </a:ext>
            </a:extLst>
          </p:cNvPr>
          <p:cNvSpPr>
            <a:spLocks noGrp="1"/>
          </p:cNvSpPr>
          <p:nvPr>
            <p:ph type="title"/>
          </p:nvPr>
        </p:nvSpPr>
        <p:spPr/>
        <p:txBody>
          <a:bodyPr/>
          <a:lstStyle/>
          <a:p>
            <a:r>
              <a:rPr lang="en-US" b="1" dirty="0">
                <a:solidFill>
                  <a:schemeClr val="accent1">
                    <a:lumMod val="75000"/>
                  </a:schemeClr>
                </a:solidFill>
              </a:rPr>
              <a:t> Aim </a:t>
            </a:r>
          </a:p>
        </p:txBody>
      </p:sp>
      <p:sp>
        <p:nvSpPr>
          <p:cNvPr id="3" name="Content Placeholder 2">
            <a:extLst>
              <a:ext uri="{FF2B5EF4-FFF2-40B4-BE49-F238E27FC236}">
                <a16:creationId xmlns:a16="http://schemas.microsoft.com/office/drawing/2014/main" id="{58B16D4F-55C9-B3F0-5124-C82A5225036D}"/>
              </a:ext>
            </a:extLst>
          </p:cNvPr>
          <p:cNvSpPr>
            <a:spLocks noGrp="1"/>
          </p:cNvSpPr>
          <p:nvPr>
            <p:ph idx="1"/>
          </p:nvPr>
        </p:nvSpPr>
        <p:spPr/>
        <p:txBody>
          <a:bodyPr/>
          <a:lstStyle/>
          <a:p>
            <a:pPr marL="0" indent="0" algn="just">
              <a:buNone/>
            </a:pPr>
            <a:r>
              <a:rPr lang="en-US" b="1" dirty="0"/>
              <a:t>To monitor the health of aquaculture ponds using Sentinel-2 satellite imagery and deep learning techniques, and to predict the future states of water quality parameters for 15 days and 30 days, providing comprehensive visualizations and detailed reports for better management and decision-making.</a:t>
            </a:r>
          </a:p>
          <a:p>
            <a:pPr marL="0" indent="0" algn="just">
              <a:buNone/>
            </a:pPr>
            <a:endParaRPr lang="en-US" b="1" dirty="0"/>
          </a:p>
        </p:txBody>
      </p:sp>
    </p:spTree>
    <p:extLst>
      <p:ext uri="{BB962C8B-B14F-4D97-AF65-F5344CB8AC3E}">
        <p14:creationId xmlns:p14="http://schemas.microsoft.com/office/powerpoint/2010/main" val="2409084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058A-073D-9C17-1398-71BA67C73F9C}"/>
              </a:ext>
            </a:extLst>
          </p:cNvPr>
          <p:cNvSpPr>
            <a:spLocks noGrp="1"/>
          </p:cNvSpPr>
          <p:nvPr>
            <p:ph type="title"/>
          </p:nvPr>
        </p:nvSpPr>
        <p:spPr>
          <a:xfrm>
            <a:off x="924340" y="365125"/>
            <a:ext cx="10429460" cy="1325563"/>
          </a:xfrm>
        </p:spPr>
        <p:txBody>
          <a:bodyPr/>
          <a:lstStyle/>
          <a:p>
            <a:pPr algn="ctr"/>
            <a:r>
              <a:rPr lang="en-US" b="1" dirty="0"/>
              <a:t>Variation of Water quality parameters</a:t>
            </a:r>
          </a:p>
        </p:txBody>
      </p:sp>
      <p:pic>
        <p:nvPicPr>
          <p:cNvPr id="5122" name="Picture 2">
            <a:extLst>
              <a:ext uri="{FF2B5EF4-FFF2-40B4-BE49-F238E27FC236}">
                <a16:creationId xmlns:a16="http://schemas.microsoft.com/office/drawing/2014/main" id="{065416A5-74BA-93FE-B860-83C63CD995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3914" y="1313001"/>
            <a:ext cx="8696739" cy="45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85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3861-DA90-8D79-F229-71694459AEFD}"/>
              </a:ext>
            </a:extLst>
          </p:cNvPr>
          <p:cNvSpPr>
            <a:spLocks noGrp="1"/>
          </p:cNvSpPr>
          <p:nvPr>
            <p:ph type="title"/>
          </p:nvPr>
        </p:nvSpPr>
        <p:spPr>
          <a:xfrm>
            <a:off x="1252330" y="365125"/>
            <a:ext cx="10101470" cy="1325563"/>
          </a:xfrm>
        </p:spPr>
        <p:txBody>
          <a:bodyPr>
            <a:normAutofit/>
          </a:bodyPr>
          <a:lstStyle/>
          <a:p>
            <a:pPr algn="just"/>
            <a:r>
              <a:rPr lang="en-US" sz="3600" b="1" dirty="0"/>
              <a:t>Predicting the Health Status of Ponds in 2024 using Machine Learning Models Trained on 2020-2023 Data</a:t>
            </a:r>
          </a:p>
        </p:txBody>
      </p:sp>
      <p:pic>
        <p:nvPicPr>
          <p:cNvPr id="3076" name="Picture 4">
            <a:extLst>
              <a:ext uri="{FF2B5EF4-FFF2-40B4-BE49-F238E27FC236}">
                <a16:creationId xmlns:a16="http://schemas.microsoft.com/office/drawing/2014/main" id="{1789B955-B64B-7CC9-6F34-8BDA323736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067" y="1770822"/>
            <a:ext cx="6141998" cy="38705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129CD3A-F643-67A3-3FCD-3C597F333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505" y="1909970"/>
            <a:ext cx="4850295" cy="3870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39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E46CB-B669-1315-030D-FEFDBA7876EA}"/>
              </a:ext>
            </a:extLst>
          </p:cNvPr>
          <p:cNvSpPr>
            <a:spLocks noGrp="1"/>
          </p:cNvSpPr>
          <p:nvPr>
            <p:ph type="title"/>
          </p:nvPr>
        </p:nvSpPr>
        <p:spPr/>
        <p:txBody>
          <a:bodyPr/>
          <a:lstStyle/>
          <a:p>
            <a:r>
              <a:rPr lang="en-US" b="1" dirty="0">
                <a:solidFill>
                  <a:schemeClr val="accent1">
                    <a:lumMod val="75000"/>
                  </a:schemeClr>
                </a:solidFill>
              </a:rPr>
              <a:t>Output of the model</a:t>
            </a:r>
          </a:p>
        </p:txBody>
      </p:sp>
      <p:pic>
        <p:nvPicPr>
          <p:cNvPr id="5" name="Content Placeholder 4">
            <a:extLst>
              <a:ext uri="{FF2B5EF4-FFF2-40B4-BE49-F238E27FC236}">
                <a16:creationId xmlns:a16="http://schemas.microsoft.com/office/drawing/2014/main" id="{ACB2343B-B3F3-ABAE-8C58-35A29CDED3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173" b="43444"/>
          <a:stretch/>
        </p:blipFill>
        <p:spPr>
          <a:xfrm>
            <a:off x="838200" y="1394100"/>
            <a:ext cx="11108635" cy="4281143"/>
          </a:xfrm>
        </p:spPr>
      </p:pic>
    </p:spTree>
    <p:extLst>
      <p:ext uri="{BB962C8B-B14F-4D97-AF65-F5344CB8AC3E}">
        <p14:creationId xmlns:p14="http://schemas.microsoft.com/office/powerpoint/2010/main" val="127225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D98BC7-28B7-2D32-3E60-1B5BA2B5CDDC}"/>
              </a:ext>
            </a:extLst>
          </p:cNvPr>
          <p:cNvSpPr>
            <a:spLocks noGrp="1"/>
          </p:cNvSpPr>
          <p:nvPr>
            <p:ph type="title"/>
          </p:nvPr>
        </p:nvSpPr>
        <p:spPr>
          <a:xfrm>
            <a:off x="838200" y="0"/>
            <a:ext cx="10515600" cy="681038"/>
          </a:xfrm>
        </p:spPr>
        <p:txBody>
          <a:bodyPr>
            <a:normAutofit/>
          </a:bodyPr>
          <a:lstStyle/>
          <a:p>
            <a:r>
              <a:rPr lang="en-US" sz="3600" b="1" dirty="0"/>
              <a:t>Live output of the Model</a:t>
            </a:r>
          </a:p>
        </p:txBody>
      </p:sp>
      <p:pic>
        <p:nvPicPr>
          <p:cNvPr id="11" name="Content Placeholder 10">
            <a:extLst>
              <a:ext uri="{FF2B5EF4-FFF2-40B4-BE49-F238E27FC236}">
                <a16:creationId xmlns:a16="http://schemas.microsoft.com/office/drawing/2014/main" id="{88A88CF7-1363-98FA-3013-B3CCD0387E1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210" t="32277" b="5874"/>
          <a:stretch/>
        </p:blipFill>
        <p:spPr>
          <a:xfrm>
            <a:off x="838199" y="854765"/>
            <a:ext cx="9876183" cy="5218044"/>
          </a:xfrm>
        </p:spPr>
      </p:pic>
    </p:spTree>
    <p:extLst>
      <p:ext uri="{BB962C8B-B14F-4D97-AF65-F5344CB8AC3E}">
        <p14:creationId xmlns:p14="http://schemas.microsoft.com/office/powerpoint/2010/main" val="1253320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6D05-AFC0-2CAF-9BA3-FD07F233F2CD}"/>
              </a:ext>
            </a:extLst>
          </p:cNvPr>
          <p:cNvSpPr>
            <a:spLocks noGrp="1"/>
          </p:cNvSpPr>
          <p:nvPr>
            <p:ph type="title"/>
          </p:nvPr>
        </p:nvSpPr>
        <p:spPr>
          <a:xfrm>
            <a:off x="838200" y="365125"/>
            <a:ext cx="10363200" cy="897145"/>
          </a:xfrm>
        </p:spPr>
        <p:txBody>
          <a:bodyPr/>
          <a:lstStyle/>
          <a:p>
            <a:r>
              <a:rPr lang="en-US" b="1" dirty="0"/>
              <a:t>Locating the point of Pond </a:t>
            </a:r>
          </a:p>
        </p:txBody>
      </p:sp>
      <p:pic>
        <p:nvPicPr>
          <p:cNvPr id="5" name="Content Placeholder 4">
            <a:extLst>
              <a:ext uri="{FF2B5EF4-FFF2-40B4-BE49-F238E27FC236}">
                <a16:creationId xmlns:a16="http://schemas.microsoft.com/office/drawing/2014/main" id="{454D6C6D-5D57-07A5-85C2-4565CEF34F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302" t="17889" r="30148" b="5820"/>
          <a:stretch/>
        </p:blipFill>
        <p:spPr>
          <a:xfrm>
            <a:off x="410818" y="1175999"/>
            <a:ext cx="7116418" cy="5316876"/>
          </a:xfrm>
        </p:spPr>
      </p:pic>
      <p:pic>
        <p:nvPicPr>
          <p:cNvPr id="7" name="Picture 6">
            <a:extLst>
              <a:ext uri="{FF2B5EF4-FFF2-40B4-BE49-F238E27FC236}">
                <a16:creationId xmlns:a16="http://schemas.microsoft.com/office/drawing/2014/main" id="{9A041283-0B7E-603E-AF55-4BC57252A4E2}"/>
              </a:ext>
            </a:extLst>
          </p:cNvPr>
          <p:cNvPicPr>
            <a:picLocks noChangeAspect="1"/>
          </p:cNvPicPr>
          <p:nvPr/>
        </p:nvPicPr>
        <p:blipFill rotWithShape="1">
          <a:blip r:embed="rId3">
            <a:extLst>
              <a:ext uri="{28A0092B-C50C-407E-A947-70E740481C1C}">
                <a14:useLocalDpi xmlns:a14="http://schemas.microsoft.com/office/drawing/2010/main" val="0"/>
              </a:ext>
            </a:extLst>
          </a:blip>
          <a:srcRect l="5057" t="26971" r="13788" b="7888"/>
          <a:stretch/>
        </p:blipFill>
        <p:spPr>
          <a:xfrm>
            <a:off x="7527236" y="1175998"/>
            <a:ext cx="4528929" cy="5194985"/>
          </a:xfrm>
          <a:prstGeom prst="rect">
            <a:avLst/>
          </a:prstGeom>
        </p:spPr>
      </p:pic>
    </p:spTree>
    <p:extLst>
      <p:ext uri="{BB962C8B-B14F-4D97-AF65-F5344CB8AC3E}">
        <p14:creationId xmlns:p14="http://schemas.microsoft.com/office/powerpoint/2010/main" val="3230398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7817-FF00-50CF-3E2D-DFAB53C077CE}"/>
              </a:ext>
            </a:extLst>
          </p:cNvPr>
          <p:cNvSpPr>
            <a:spLocks noGrp="1"/>
          </p:cNvSpPr>
          <p:nvPr>
            <p:ph type="title"/>
          </p:nvPr>
        </p:nvSpPr>
        <p:spPr>
          <a:xfrm>
            <a:off x="838200" y="365125"/>
            <a:ext cx="10515600" cy="569153"/>
          </a:xfrm>
        </p:spPr>
        <p:txBody>
          <a:bodyPr>
            <a:normAutofit fontScale="90000"/>
          </a:bodyPr>
          <a:lstStyle/>
          <a:p>
            <a:r>
              <a:rPr lang="en-US" b="1" dirty="0"/>
              <a:t>Output of the model</a:t>
            </a:r>
          </a:p>
        </p:txBody>
      </p:sp>
      <p:pic>
        <p:nvPicPr>
          <p:cNvPr id="5" name="Content Placeholder 4">
            <a:extLst>
              <a:ext uri="{FF2B5EF4-FFF2-40B4-BE49-F238E27FC236}">
                <a16:creationId xmlns:a16="http://schemas.microsoft.com/office/drawing/2014/main" id="{7DA83821-1981-1710-D62F-7195BC36D9F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44" t="28777" r="11369" b="10741"/>
          <a:stretch/>
        </p:blipFill>
        <p:spPr>
          <a:xfrm>
            <a:off x="838200" y="1023730"/>
            <a:ext cx="10515600" cy="5287618"/>
          </a:xfrm>
        </p:spPr>
      </p:pic>
    </p:spTree>
    <p:extLst>
      <p:ext uri="{BB962C8B-B14F-4D97-AF65-F5344CB8AC3E}">
        <p14:creationId xmlns:p14="http://schemas.microsoft.com/office/powerpoint/2010/main" val="2816350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8C65-044A-58C7-22B7-8A71A5CA9BBB}"/>
              </a:ext>
            </a:extLst>
          </p:cNvPr>
          <p:cNvSpPr>
            <a:spLocks noGrp="1"/>
          </p:cNvSpPr>
          <p:nvPr>
            <p:ph type="title"/>
          </p:nvPr>
        </p:nvSpPr>
        <p:spPr>
          <a:xfrm>
            <a:off x="248479" y="178904"/>
            <a:ext cx="11241156" cy="606288"/>
          </a:xfrm>
        </p:spPr>
        <p:txBody>
          <a:bodyPr>
            <a:normAutofit fontScale="90000"/>
          </a:bodyPr>
          <a:lstStyle/>
          <a:p>
            <a:r>
              <a:rPr lang="en-US" dirty="0"/>
              <a:t>Output of the model</a:t>
            </a:r>
          </a:p>
        </p:txBody>
      </p:sp>
      <p:pic>
        <p:nvPicPr>
          <p:cNvPr id="5" name="Picture 4">
            <a:extLst>
              <a:ext uri="{FF2B5EF4-FFF2-40B4-BE49-F238E27FC236}">
                <a16:creationId xmlns:a16="http://schemas.microsoft.com/office/drawing/2014/main" id="{5B9FEA13-3DC7-6A3E-D6DA-A88DF2AC447E}"/>
              </a:ext>
            </a:extLst>
          </p:cNvPr>
          <p:cNvPicPr>
            <a:picLocks noChangeAspect="1"/>
          </p:cNvPicPr>
          <p:nvPr/>
        </p:nvPicPr>
        <p:blipFill rotWithShape="1">
          <a:blip r:embed="rId2">
            <a:extLst>
              <a:ext uri="{28A0092B-C50C-407E-A947-70E740481C1C}">
                <a14:useLocalDpi xmlns:a14="http://schemas.microsoft.com/office/drawing/2010/main" val="0"/>
              </a:ext>
            </a:extLst>
          </a:blip>
          <a:srcRect l="18995" t="35361" r="33152" b="13479"/>
          <a:stretch/>
        </p:blipFill>
        <p:spPr>
          <a:xfrm>
            <a:off x="7123042" y="1202635"/>
            <a:ext cx="4538869" cy="2733261"/>
          </a:xfrm>
          <a:prstGeom prst="rect">
            <a:avLst/>
          </a:prstGeom>
        </p:spPr>
      </p:pic>
      <p:pic>
        <p:nvPicPr>
          <p:cNvPr id="7" name="Picture 6">
            <a:extLst>
              <a:ext uri="{FF2B5EF4-FFF2-40B4-BE49-F238E27FC236}">
                <a16:creationId xmlns:a16="http://schemas.microsoft.com/office/drawing/2014/main" id="{64413112-12F8-FA87-57A6-DAE33F8F4F0F}"/>
              </a:ext>
            </a:extLst>
          </p:cNvPr>
          <p:cNvPicPr>
            <a:picLocks noChangeAspect="1"/>
          </p:cNvPicPr>
          <p:nvPr/>
        </p:nvPicPr>
        <p:blipFill rotWithShape="1">
          <a:blip r:embed="rId3">
            <a:extLst>
              <a:ext uri="{28A0092B-C50C-407E-A947-70E740481C1C}">
                <a14:useLocalDpi xmlns:a14="http://schemas.microsoft.com/office/drawing/2010/main" val="0"/>
              </a:ext>
            </a:extLst>
          </a:blip>
          <a:srcRect l="34484" t="39565" r="37553" b="15218"/>
          <a:stretch/>
        </p:blipFill>
        <p:spPr>
          <a:xfrm>
            <a:off x="7588523" y="4005470"/>
            <a:ext cx="3409123" cy="2544418"/>
          </a:xfrm>
          <a:prstGeom prst="rect">
            <a:avLst/>
          </a:prstGeom>
        </p:spPr>
      </p:pic>
      <p:sp>
        <p:nvSpPr>
          <p:cNvPr id="3" name="Content Placeholder 2">
            <a:extLst>
              <a:ext uri="{FF2B5EF4-FFF2-40B4-BE49-F238E27FC236}">
                <a16:creationId xmlns:a16="http://schemas.microsoft.com/office/drawing/2014/main" id="{FD4B2AB9-6A25-460E-4603-77C034B413C5}"/>
              </a:ext>
            </a:extLst>
          </p:cNvPr>
          <p:cNvSpPr>
            <a:spLocks noGrp="1"/>
          </p:cNvSpPr>
          <p:nvPr>
            <p:ph idx="1"/>
          </p:nvPr>
        </p:nvSpPr>
        <p:spPr>
          <a:xfrm flipV="1">
            <a:off x="948516" y="4106699"/>
            <a:ext cx="900316" cy="3670222"/>
          </a:xfrm>
        </p:spPr>
        <p:txBody>
          <a:bodyPr/>
          <a:lstStyle/>
          <a:p>
            <a:r>
              <a:rPr lang="en-US" dirty="0"/>
              <a:t>.</a:t>
            </a:r>
          </a:p>
        </p:txBody>
      </p:sp>
      <p:pic>
        <p:nvPicPr>
          <p:cNvPr id="3076" name="Picture 4">
            <a:extLst>
              <a:ext uri="{FF2B5EF4-FFF2-40B4-BE49-F238E27FC236}">
                <a16:creationId xmlns:a16="http://schemas.microsoft.com/office/drawing/2014/main" id="{F84BD87C-7AA6-5C2A-3BAB-A0A2FFF660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4063" y="884583"/>
            <a:ext cx="6912610" cy="4764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E506696-34A8-01E1-0499-8CD009D78407}"/>
              </a:ext>
            </a:extLst>
          </p:cNvPr>
          <p:cNvSpPr/>
          <p:nvPr/>
        </p:nvSpPr>
        <p:spPr>
          <a:xfrm>
            <a:off x="114063" y="3796746"/>
            <a:ext cx="2211847" cy="22794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0340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D1D2-CCF0-1660-BDE2-03218ADAB482}"/>
              </a:ext>
            </a:extLst>
          </p:cNvPr>
          <p:cNvSpPr>
            <a:spLocks noGrp="1"/>
          </p:cNvSpPr>
          <p:nvPr>
            <p:ph type="title"/>
          </p:nvPr>
        </p:nvSpPr>
        <p:spPr>
          <a:xfrm>
            <a:off x="838200" y="69574"/>
            <a:ext cx="10515600" cy="536713"/>
          </a:xfrm>
        </p:spPr>
        <p:txBody>
          <a:bodyPr>
            <a:normAutofit/>
          </a:bodyPr>
          <a:lstStyle/>
          <a:p>
            <a:pPr algn="ctr"/>
            <a:r>
              <a:rPr lang="en-US" sz="3200" b="1" dirty="0"/>
              <a:t>Actual vs Predicted</a:t>
            </a:r>
          </a:p>
        </p:txBody>
      </p:sp>
      <p:pic>
        <p:nvPicPr>
          <p:cNvPr id="6" name="Picture 5">
            <a:extLst>
              <a:ext uri="{FF2B5EF4-FFF2-40B4-BE49-F238E27FC236}">
                <a16:creationId xmlns:a16="http://schemas.microsoft.com/office/drawing/2014/main" id="{2C058C9C-BB71-ABCA-2E96-FD493E9B127E}"/>
              </a:ext>
            </a:extLst>
          </p:cNvPr>
          <p:cNvPicPr>
            <a:picLocks noChangeAspect="1"/>
          </p:cNvPicPr>
          <p:nvPr/>
        </p:nvPicPr>
        <p:blipFill>
          <a:blip r:embed="rId2"/>
          <a:stretch>
            <a:fillRect/>
          </a:stretch>
        </p:blipFill>
        <p:spPr>
          <a:xfrm>
            <a:off x="6178138" y="1039492"/>
            <a:ext cx="5921593" cy="4089099"/>
          </a:xfrm>
          <a:prstGeom prst="rect">
            <a:avLst/>
          </a:prstGeom>
        </p:spPr>
      </p:pic>
      <p:pic>
        <p:nvPicPr>
          <p:cNvPr id="9" name="Content Placeholder 8">
            <a:extLst>
              <a:ext uri="{FF2B5EF4-FFF2-40B4-BE49-F238E27FC236}">
                <a16:creationId xmlns:a16="http://schemas.microsoft.com/office/drawing/2014/main" id="{33320C89-8E03-BEAA-7C90-4596EDD32BFD}"/>
              </a:ext>
            </a:extLst>
          </p:cNvPr>
          <p:cNvPicPr>
            <a:picLocks noGrp="1" noChangeAspect="1"/>
          </p:cNvPicPr>
          <p:nvPr>
            <p:ph idx="1"/>
          </p:nvPr>
        </p:nvPicPr>
        <p:blipFill>
          <a:blip r:embed="rId3"/>
          <a:stretch>
            <a:fillRect/>
          </a:stretch>
        </p:blipFill>
        <p:spPr>
          <a:xfrm>
            <a:off x="92269" y="912964"/>
            <a:ext cx="5903316" cy="4076479"/>
          </a:xfrm>
          <a:prstGeom prst="rect">
            <a:avLst/>
          </a:prstGeom>
        </p:spPr>
      </p:pic>
      <p:sp>
        <p:nvSpPr>
          <p:cNvPr id="3" name="Rectangle 2">
            <a:extLst>
              <a:ext uri="{FF2B5EF4-FFF2-40B4-BE49-F238E27FC236}">
                <a16:creationId xmlns:a16="http://schemas.microsoft.com/office/drawing/2014/main" id="{E8951DCC-1675-BF17-9FEB-C321F16680C2}"/>
              </a:ext>
            </a:extLst>
          </p:cNvPr>
          <p:cNvSpPr/>
          <p:nvPr/>
        </p:nvSpPr>
        <p:spPr>
          <a:xfrm>
            <a:off x="120678" y="765313"/>
            <a:ext cx="5946913" cy="498312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131508B-5346-DD2D-4FAB-C869BF7BAFB2}"/>
              </a:ext>
            </a:extLst>
          </p:cNvPr>
          <p:cNvSpPr/>
          <p:nvPr/>
        </p:nvSpPr>
        <p:spPr>
          <a:xfrm>
            <a:off x="6096000" y="765313"/>
            <a:ext cx="5946913" cy="498312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8838660-3105-D616-00B4-CB4851913952}"/>
              </a:ext>
            </a:extLst>
          </p:cNvPr>
          <p:cNvSpPr/>
          <p:nvPr/>
        </p:nvSpPr>
        <p:spPr>
          <a:xfrm>
            <a:off x="149087" y="3120887"/>
            <a:ext cx="1837331" cy="18685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C114D428-4E88-530F-CFF1-B2E5FDDC9734}"/>
              </a:ext>
            </a:extLst>
          </p:cNvPr>
          <p:cNvSpPr/>
          <p:nvPr/>
        </p:nvSpPr>
        <p:spPr>
          <a:xfrm>
            <a:off x="6149729" y="3256877"/>
            <a:ext cx="2000358" cy="18717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558848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B96E-61A6-6C8F-A029-50C71599EA38}"/>
              </a:ext>
            </a:extLst>
          </p:cNvPr>
          <p:cNvSpPr>
            <a:spLocks noGrp="1"/>
          </p:cNvSpPr>
          <p:nvPr>
            <p:ph type="title"/>
          </p:nvPr>
        </p:nvSpPr>
        <p:spPr>
          <a:xfrm flipV="1">
            <a:off x="838200" y="89452"/>
            <a:ext cx="10515600" cy="275673"/>
          </a:xfrm>
        </p:spPr>
        <p:txBody>
          <a:bodyPr>
            <a:normAutofit fontScale="90000"/>
          </a:bodyPr>
          <a:lstStyle/>
          <a:p>
            <a:r>
              <a:rPr lang="en-US" b="1" dirty="0"/>
              <a:t>.</a:t>
            </a:r>
          </a:p>
        </p:txBody>
      </p:sp>
      <p:pic>
        <p:nvPicPr>
          <p:cNvPr id="6146" name="Picture 2">
            <a:extLst>
              <a:ext uri="{FF2B5EF4-FFF2-40B4-BE49-F238E27FC236}">
                <a16:creationId xmlns:a16="http://schemas.microsoft.com/office/drawing/2014/main" id="{351EED03-5D6B-2F3A-5C53-259D6D9252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754" y="1109559"/>
            <a:ext cx="5854159" cy="404253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8DA85A0-AE0F-568E-AF0D-2289E94FF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45692"/>
            <a:ext cx="5865417" cy="40425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AF326C-FC8F-73DD-8EC5-EE5C97E0005C}"/>
              </a:ext>
            </a:extLst>
          </p:cNvPr>
          <p:cNvSpPr/>
          <p:nvPr/>
        </p:nvSpPr>
        <p:spPr>
          <a:xfrm>
            <a:off x="92755" y="3289852"/>
            <a:ext cx="1914950" cy="18622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CE3E113-01CE-AFDA-BB36-A7CFEC6C26A5}"/>
              </a:ext>
            </a:extLst>
          </p:cNvPr>
          <p:cNvSpPr/>
          <p:nvPr/>
        </p:nvSpPr>
        <p:spPr>
          <a:xfrm>
            <a:off x="6096000" y="3289852"/>
            <a:ext cx="1777121" cy="18622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A5752D79-A853-6AE4-9F28-681E6DFA97B4}"/>
              </a:ext>
            </a:extLst>
          </p:cNvPr>
          <p:cNvSpPr/>
          <p:nvPr/>
        </p:nvSpPr>
        <p:spPr>
          <a:xfrm>
            <a:off x="0" y="765313"/>
            <a:ext cx="5946913" cy="498312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5EAC5C3-A31E-125C-63B4-851EAD888990}"/>
              </a:ext>
            </a:extLst>
          </p:cNvPr>
          <p:cNvSpPr/>
          <p:nvPr/>
        </p:nvSpPr>
        <p:spPr>
          <a:xfrm>
            <a:off x="6014504" y="765313"/>
            <a:ext cx="5946913" cy="498312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96691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C4AF-AFBF-B2A5-30D4-EA5F4DBAA6A0}"/>
              </a:ext>
            </a:extLst>
          </p:cNvPr>
          <p:cNvSpPr>
            <a:spLocks noGrp="1"/>
          </p:cNvSpPr>
          <p:nvPr>
            <p:ph type="title"/>
          </p:nvPr>
        </p:nvSpPr>
        <p:spPr/>
        <p:txBody>
          <a:bodyPr/>
          <a:lstStyle/>
          <a:p>
            <a:r>
              <a:rPr lang="en-US" b="1" dirty="0"/>
              <a:t>Model-2</a:t>
            </a:r>
          </a:p>
        </p:txBody>
      </p:sp>
      <p:pic>
        <p:nvPicPr>
          <p:cNvPr id="5" name="Content Placeholder 4">
            <a:extLst>
              <a:ext uri="{FF2B5EF4-FFF2-40B4-BE49-F238E27FC236}">
                <a16:creationId xmlns:a16="http://schemas.microsoft.com/office/drawing/2014/main" id="{0F5990FC-F47D-3D51-B52B-084336B367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607" t="23143" r="18051" b="21352"/>
          <a:stretch/>
        </p:blipFill>
        <p:spPr>
          <a:xfrm>
            <a:off x="715616" y="1411357"/>
            <a:ext cx="9412357" cy="4075043"/>
          </a:xfrm>
        </p:spPr>
      </p:pic>
      <p:sp>
        <p:nvSpPr>
          <p:cNvPr id="6" name="Rectangle 5">
            <a:extLst>
              <a:ext uri="{FF2B5EF4-FFF2-40B4-BE49-F238E27FC236}">
                <a16:creationId xmlns:a16="http://schemas.microsoft.com/office/drawing/2014/main" id="{0636A3D3-21DF-022B-A3AD-EED065AA5E2F}"/>
              </a:ext>
            </a:extLst>
          </p:cNvPr>
          <p:cNvSpPr/>
          <p:nvPr/>
        </p:nvSpPr>
        <p:spPr>
          <a:xfrm>
            <a:off x="1123122" y="5088835"/>
            <a:ext cx="2961861" cy="5764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325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05422-2B19-3147-5A7D-07F329D32CFB}"/>
              </a:ext>
            </a:extLst>
          </p:cNvPr>
          <p:cNvSpPr>
            <a:spLocks noGrp="1"/>
          </p:cNvSpPr>
          <p:nvPr>
            <p:ph type="title"/>
          </p:nvPr>
        </p:nvSpPr>
        <p:spPr>
          <a:xfrm>
            <a:off x="838200" y="1"/>
            <a:ext cx="10093503" cy="893852"/>
          </a:xfrm>
        </p:spPr>
        <p:txBody>
          <a:bodyPr>
            <a:normAutofit/>
          </a:bodyPr>
          <a:lstStyle/>
          <a:p>
            <a:r>
              <a:rPr lang="en-US" b="1" dirty="0">
                <a:solidFill>
                  <a:schemeClr val="accent1">
                    <a:lumMod val="75000"/>
                  </a:schemeClr>
                </a:solidFill>
              </a:rPr>
              <a:t>Overview of Aquaculture and Its Importance</a:t>
            </a:r>
          </a:p>
        </p:txBody>
      </p:sp>
      <p:sp>
        <p:nvSpPr>
          <p:cNvPr id="3" name="Content Placeholder 2">
            <a:extLst>
              <a:ext uri="{FF2B5EF4-FFF2-40B4-BE49-F238E27FC236}">
                <a16:creationId xmlns:a16="http://schemas.microsoft.com/office/drawing/2014/main" id="{3CCDAB22-52BC-8FB9-5281-92C2E0FE9F74}"/>
              </a:ext>
            </a:extLst>
          </p:cNvPr>
          <p:cNvSpPr>
            <a:spLocks noGrp="1"/>
          </p:cNvSpPr>
          <p:nvPr>
            <p:ph idx="1"/>
          </p:nvPr>
        </p:nvSpPr>
        <p:spPr>
          <a:xfrm>
            <a:off x="838200" y="734602"/>
            <a:ext cx="10515600" cy="6123397"/>
          </a:xfrm>
        </p:spPr>
        <p:txBody>
          <a:bodyPr>
            <a:normAutofit lnSpcReduction="10000"/>
          </a:bodyPr>
          <a:lstStyle/>
          <a:p>
            <a:r>
              <a:rPr lang="en-US" sz="2400" b="1" dirty="0"/>
              <a:t>Aquaculture</a:t>
            </a:r>
            <a:r>
              <a:rPr lang="en-US" sz="2000" dirty="0"/>
              <a:t>, also known as aquafarming, is the cultivation of aquatic organisms such as fish, crustaceans, mollusks, and aquatic plants. This practice includes freshwater and saltwater populations under controlled conditions. Aquaculture has grown rapidly due to its importance in providing a reliable source of protein, supporting livelihoods, and contributing to food security worldwide.</a:t>
            </a:r>
          </a:p>
          <a:p>
            <a:pPr marL="0" indent="0">
              <a:buNone/>
            </a:pPr>
            <a:r>
              <a:rPr lang="en-US" b="1" dirty="0"/>
              <a:t>Importance of Aquaculture</a:t>
            </a:r>
          </a:p>
          <a:p>
            <a:pPr>
              <a:buFont typeface="+mj-lt"/>
              <a:buAutoNum type="arabicPeriod"/>
            </a:pPr>
            <a:r>
              <a:rPr lang="en-US" sz="2400" b="1" dirty="0"/>
              <a:t>Food Security</a:t>
            </a:r>
            <a:r>
              <a:rPr lang="en-US" sz="2400" dirty="0"/>
              <a:t>: Aquaculture significantly contributes to the global food supply. It helps meet the rising demand for fish and seafood, which are vital sources of protein and essential nutrients.</a:t>
            </a:r>
          </a:p>
          <a:p>
            <a:pPr>
              <a:buFont typeface="+mj-lt"/>
              <a:buAutoNum type="arabicPeriod"/>
            </a:pPr>
            <a:r>
              <a:rPr lang="en-US" sz="2400" b="1" dirty="0"/>
              <a:t>Economic Growth</a:t>
            </a:r>
            <a:r>
              <a:rPr lang="en-US" sz="2400" dirty="0"/>
              <a:t>: The aquaculture industry supports millions of jobs globally, from fish farming and feed production to processing and distribution.</a:t>
            </a:r>
          </a:p>
          <a:p>
            <a:pPr>
              <a:buFont typeface="+mj-lt"/>
              <a:buAutoNum type="arabicPeriod"/>
            </a:pPr>
            <a:r>
              <a:rPr lang="en-US" sz="2400" b="1" dirty="0"/>
              <a:t>Sustainability</a:t>
            </a:r>
            <a:r>
              <a:rPr lang="en-US" sz="2400" dirty="0"/>
              <a:t>: When managed sustainably, aquaculture can reduce pressure on wild fish stocks, helping to preserve marine ecosystems.</a:t>
            </a:r>
          </a:p>
          <a:p>
            <a:pPr>
              <a:buFont typeface="+mj-lt"/>
              <a:buAutoNum type="arabicPeriod"/>
            </a:pPr>
            <a:r>
              <a:rPr lang="en-US" sz="2400" b="1" dirty="0"/>
              <a:t>Rural Development</a:t>
            </a:r>
            <a:r>
              <a:rPr lang="en-US" sz="2400" dirty="0"/>
              <a:t>: Aquaculture operations, often located in rural areas, provide employment and development opportunities in these regions.</a:t>
            </a:r>
          </a:p>
          <a:p>
            <a:pPr>
              <a:buFont typeface="+mj-lt"/>
              <a:buAutoNum type="arabicPeriod"/>
            </a:pPr>
            <a:r>
              <a:rPr lang="en-US" sz="2400" b="1" dirty="0"/>
              <a:t>Research and Innovation</a:t>
            </a:r>
            <a:r>
              <a:rPr lang="en-US" sz="2400" dirty="0"/>
              <a:t>: Advances in aquaculture practices and technologies drive innovation in areas such as genetics, nutrition, and disease management.</a:t>
            </a:r>
          </a:p>
          <a:p>
            <a:pPr marL="0" indent="0">
              <a:buNone/>
            </a:pPr>
            <a:endParaRPr lang="en-US" sz="2000" dirty="0"/>
          </a:p>
        </p:txBody>
      </p:sp>
    </p:spTree>
    <p:extLst>
      <p:ext uri="{BB962C8B-B14F-4D97-AF65-F5344CB8AC3E}">
        <p14:creationId xmlns:p14="http://schemas.microsoft.com/office/powerpoint/2010/main" val="1116825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522E-6284-76C9-96BD-96D0A328541F}"/>
              </a:ext>
            </a:extLst>
          </p:cNvPr>
          <p:cNvSpPr>
            <a:spLocks noGrp="1"/>
          </p:cNvSpPr>
          <p:nvPr>
            <p:ph type="title"/>
          </p:nvPr>
        </p:nvSpPr>
        <p:spPr/>
        <p:txBody>
          <a:bodyPr>
            <a:normAutofit/>
          </a:bodyPr>
          <a:lstStyle/>
          <a:p>
            <a:r>
              <a:rPr lang="en-US" sz="4000" b="1" dirty="0">
                <a:solidFill>
                  <a:schemeClr val="accent1">
                    <a:lumMod val="75000"/>
                  </a:schemeClr>
                </a:solidFill>
              </a:rPr>
              <a:t>Output of the Model- Image Segmentation based</a:t>
            </a:r>
          </a:p>
        </p:txBody>
      </p:sp>
      <p:pic>
        <p:nvPicPr>
          <p:cNvPr id="5" name="Content Placeholder 4">
            <a:extLst>
              <a:ext uri="{FF2B5EF4-FFF2-40B4-BE49-F238E27FC236}">
                <a16:creationId xmlns:a16="http://schemas.microsoft.com/office/drawing/2014/main" id="{3985AB82-9753-D164-5731-F9CB275F7C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725" t="29082" r="16509" b="6277"/>
          <a:stretch/>
        </p:blipFill>
        <p:spPr>
          <a:xfrm>
            <a:off x="755375" y="1461053"/>
            <a:ext cx="10118034" cy="2812774"/>
          </a:xfrm>
        </p:spPr>
      </p:pic>
      <p:pic>
        <p:nvPicPr>
          <p:cNvPr id="7" name="Picture 6">
            <a:extLst>
              <a:ext uri="{FF2B5EF4-FFF2-40B4-BE49-F238E27FC236}">
                <a16:creationId xmlns:a16="http://schemas.microsoft.com/office/drawing/2014/main" id="{DE1EF624-0F3A-0AC1-8367-5C9BB7AA3381}"/>
              </a:ext>
            </a:extLst>
          </p:cNvPr>
          <p:cNvPicPr>
            <a:picLocks noChangeAspect="1"/>
          </p:cNvPicPr>
          <p:nvPr/>
        </p:nvPicPr>
        <p:blipFill rotWithShape="1">
          <a:blip r:embed="rId3">
            <a:extLst>
              <a:ext uri="{28A0092B-C50C-407E-A947-70E740481C1C}">
                <a14:useLocalDpi xmlns:a14="http://schemas.microsoft.com/office/drawing/2010/main" val="0"/>
              </a:ext>
            </a:extLst>
          </a:blip>
          <a:srcRect l="19973" t="57246" r="12119" b="10000"/>
          <a:stretch/>
        </p:blipFill>
        <p:spPr>
          <a:xfrm>
            <a:off x="1073426" y="4472609"/>
            <a:ext cx="10515600" cy="2246243"/>
          </a:xfrm>
          <a:prstGeom prst="rect">
            <a:avLst/>
          </a:prstGeom>
        </p:spPr>
      </p:pic>
    </p:spTree>
    <p:extLst>
      <p:ext uri="{BB962C8B-B14F-4D97-AF65-F5344CB8AC3E}">
        <p14:creationId xmlns:p14="http://schemas.microsoft.com/office/powerpoint/2010/main" val="4164749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7BDC-FF84-7F4C-974D-545A67943993}"/>
              </a:ext>
            </a:extLst>
          </p:cNvPr>
          <p:cNvSpPr>
            <a:spLocks noGrp="1"/>
          </p:cNvSpPr>
          <p:nvPr>
            <p:ph type="title"/>
          </p:nvPr>
        </p:nvSpPr>
        <p:spPr>
          <a:xfrm>
            <a:off x="838200" y="116647"/>
            <a:ext cx="10515600" cy="390249"/>
          </a:xfrm>
        </p:spPr>
        <p:txBody>
          <a:bodyPr>
            <a:noAutofit/>
          </a:bodyPr>
          <a:lstStyle/>
          <a:p>
            <a:r>
              <a:rPr lang="en-US" sz="3600" b="1" dirty="0"/>
              <a:t>References</a:t>
            </a:r>
          </a:p>
        </p:txBody>
      </p:sp>
      <p:sp>
        <p:nvSpPr>
          <p:cNvPr id="3" name="Content Placeholder 2">
            <a:extLst>
              <a:ext uri="{FF2B5EF4-FFF2-40B4-BE49-F238E27FC236}">
                <a16:creationId xmlns:a16="http://schemas.microsoft.com/office/drawing/2014/main" id="{CFCFC900-3FF9-4E40-EEFF-DFCBA5436FFD}"/>
              </a:ext>
            </a:extLst>
          </p:cNvPr>
          <p:cNvSpPr>
            <a:spLocks noGrp="1"/>
          </p:cNvSpPr>
          <p:nvPr>
            <p:ph idx="1"/>
          </p:nvPr>
        </p:nvSpPr>
        <p:spPr>
          <a:xfrm>
            <a:off x="967408" y="685801"/>
            <a:ext cx="10515600" cy="5655364"/>
          </a:xfrm>
        </p:spPr>
        <p:txBody>
          <a:bodyPr>
            <a:normAutofit/>
          </a:bodyPr>
          <a:lstStyle/>
          <a:p>
            <a:r>
              <a:rPr lang="en-US" sz="1800" dirty="0"/>
              <a:t>Boyd, C.E., &amp; Tucker, C.S. (1998). Pond Aquaculture Water Quality Management. Kluwer Academic Publishers.</a:t>
            </a:r>
          </a:p>
          <a:p>
            <a:r>
              <a:rPr lang="en-US" sz="1800" dirty="0"/>
              <a:t>Boyd, C.E. (1990). Water Quality in Ponds for Aquaculture. Alabama Agricultural Experiment Station, Auburn University.</a:t>
            </a:r>
          </a:p>
          <a:p>
            <a:r>
              <a:rPr lang="en-US" sz="1800" dirty="0"/>
              <a:t>Dodds, W.K., &amp; Welch, E.B. (2000). Establishing nutrient criteria in streams. Journal of the North American Benthological Society, 19(1), 186-196. doi:10.2307/1468291.</a:t>
            </a:r>
          </a:p>
          <a:p>
            <a:r>
              <a:rPr lang="en-US" sz="1800" dirty="0"/>
              <a:t>Carlson, R.E. (1977). A trophic state index for lakes. Limnology and Oceanography, 22(2), 361-369. doi:10.4319/lo.1977.22.2.0361.</a:t>
            </a:r>
          </a:p>
          <a:p>
            <a:r>
              <a:rPr lang="en-US" sz="1800" dirty="0"/>
              <a:t>Estimating Water pH Using Cloud-Based Landsat Images for a New Classification of the Nhecolândia Lakes (Brazilian Pantanal), by Osvaldo J. R. Pereira 1,*,Eder R. Merino 1ORCID,Célia R. Montes 2,Laurent Barbiero 3ORCID,Ary T. Rezende-Filho 4ORCID,Yves Lucas 5 and Adolpho J. Melfi 1</a:t>
            </a:r>
          </a:p>
          <a:p>
            <a:r>
              <a:rPr lang="en-US" sz="1800" dirty="0"/>
              <a:t>Bio-optical Modeling and Remote Sensing of Inland Waters, Book • 2017</a:t>
            </a:r>
          </a:p>
          <a:p>
            <a:r>
              <a:rPr lang="en-US" sz="1800" dirty="0"/>
              <a:t> Quantitative detection of chlorophyll in cyanobacterial blooms by satellite remote sensing Kutser1Department of Limnology, University of Uppsala, Norbyva¨gen 20, SE-752 36, Uppsala, Sweden</a:t>
            </a:r>
          </a:p>
          <a:p>
            <a:r>
              <a:rPr lang="en-US" sz="1800" dirty="0"/>
              <a:t>Assessment of Seasonal and Long-term Dynamics of the State of Water Bodies Using the NDTI Authors L. Plichko1, V. Zatserkovnyi1, I. Tsiupa1, N. Tarasova1 and A. Mienasova1</a:t>
            </a:r>
          </a:p>
          <a:p>
            <a:pPr marL="0" indent="0">
              <a:buNone/>
            </a:pPr>
            <a:endParaRPr lang="en-US" sz="1800" dirty="0"/>
          </a:p>
        </p:txBody>
      </p:sp>
    </p:spTree>
    <p:extLst>
      <p:ext uri="{BB962C8B-B14F-4D97-AF65-F5344CB8AC3E}">
        <p14:creationId xmlns:p14="http://schemas.microsoft.com/office/powerpoint/2010/main" val="3202727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3BF79-7A58-D7A0-C8CE-B525DE91FE0D}"/>
              </a:ext>
            </a:extLst>
          </p:cNvPr>
          <p:cNvSpPr>
            <a:spLocks noGrp="1"/>
          </p:cNvSpPr>
          <p:nvPr>
            <p:ph type="title"/>
          </p:nvPr>
        </p:nvSpPr>
        <p:spPr>
          <a:xfrm>
            <a:off x="1063486" y="365125"/>
            <a:ext cx="10290313" cy="1304649"/>
          </a:xfrm>
        </p:spPr>
        <p:txBody>
          <a:bodyPr/>
          <a:lstStyle/>
          <a:p>
            <a:r>
              <a:rPr lang="en-US" b="1" dirty="0">
                <a:solidFill>
                  <a:schemeClr val="accent1">
                    <a:lumMod val="75000"/>
                  </a:schemeClr>
                </a:solidFill>
              </a:rPr>
              <a:t>Challenges in Monitoring Pond Health</a:t>
            </a:r>
          </a:p>
        </p:txBody>
      </p:sp>
      <p:sp>
        <p:nvSpPr>
          <p:cNvPr id="3" name="Content Placeholder 2">
            <a:extLst>
              <a:ext uri="{FF2B5EF4-FFF2-40B4-BE49-F238E27FC236}">
                <a16:creationId xmlns:a16="http://schemas.microsoft.com/office/drawing/2014/main" id="{65B57502-8C64-02F4-124A-82B27FA80CC3}"/>
              </a:ext>
            </a:extLst>
          </p:cNvPr>
          <p:cNvSpPr>
            <a:spLocks noGrp="1"/>
          </p:cNvSpPr>
          <p:nvPr>
            <p:ph idx="1"/>
          </p:nvPr>
        </p:nvSpPr>
        <p:spPr>
          <a:xfrm>
            <a:off x="838200" y="1550504"/>
            <a:ext cx="10515600" cy="5168348"/>
          </a:xfrm>
        </p:spPr>
        <p:txBody>
          <a:bodyPr>
            <a:normAutofit fontScale="92500" lnSpcReduction="10000"/>
          </a:bodyPr>
          <a:lstStyle/>
          <a:p>
            <a:r>
              <a:rPr lang="en-US" sz="2400" b="1" dirty="0"/>
              <a:t>Water Quality Management: </a:t>
            </a:r>
            <a:r>
              <a:rPr lang="en-US" sz="2400" dirty="0"/>
              <a:t>Ensuring optimal water quality is essential. Parameters like temperature, pH, dissolved oxygen, and ammonia levels must be regularly monitored and maintained within specific ranges.</a:t>
            </a:r>
          </a:p>
          <a:p>
            <a:r>
              <a:rPr lang="en-US" sz="2400" b="1" dirty="0"/>
              <a:t>Disease Detection and Management: </a:t>
            </a:r>
            <a:r>
              <a:rPr lang="en-US" sz="2400" dirty="0"/>
              <a:t>Aquaculture is susceptible to various diseases that can spread rapidly. Early detection and effective management of diseases are challenging but crucial to prevent significant losses.</a:t>
            </a:r>
          </a:p>
          <a:p>
            <a:r>
              <a:rPr lang="en-US" sz="2400" b="1" dirty="0"/>
              <a:t>Nutrient Management: </a:t>
            </a:r>
            <a:r>
              <a:rPr lang="en-US" sz="2400" dirty="0"/>
              <a:t>Managing the balance of nutrients in the water to prevent eutrophication and harmful algal blooms while ensuring adequate growth conditions for the cultured species.</a:t>
            </a:r>
          </a:p>
          <a:p>
            <a:r>
              <a:rPr lang="en-US" sz="2400" b="1" dirty="0"/>
              <a:t>Environmental Impact: </a:t>
            </a:r>
            <a:r>
              <a:rPr lang="en-US" sz="2400" dirty="0"/>
              <a:t>Monitoring and minimizing the environmental impact of aquaculture activities on surrounding ecosystems.</a:t>
            </a:r>
          </a:p>
          <a:p>
            <a:r>
              <a:rPr lang="en-US" sz="2400" b="1" dirty="0"/>
              <a:t>Data Collection and Analysis: </a:t>
            </a:r>
            <a:r>
              <a:rPr lang="en-US" sz="2400" dirty="0"/>
              <a:t>Collecting accurate and timely data on pond conditions and interpreting this data to make informed management decisions.</a:t>
            </a:r>
          </a:p>
          <a:p>
            <a:r>
              <a:rPr lang="en-US" sz="2400" b="1" dirty="0"/>
              <a:t>Cost and Accessibility: </a:t>
            </a:r>
            <a:r>
              <a:rPr lang="en-US" sz="2400" dirty="0"/>
              <a:t>Implementing comprehensive monitoring systems can be costly and may not be accessible to all aquaculture operations, particularly small-scale farmers.</a:t>
            </a:r>
          </a:p>
        </p:txBody>
      </p:sp>
    </p:spTree>
    <p:extLst>
      <p:ext uri="{BB962C8B-B14F-4D97-AF65-F5344CB8AC3E}">
        <p14:creationId xmlns:p14="http://schemas.microsoft.com/office/powerpoint/2010/main" val="4289789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C787E-8757-245D-786E-9E3D1A1492E1}"/>
              </a:ext>
            </a:extLst>
          </p:cNvPr>
          <p:cNvSpPr>
            <a:spLocks noGrp="1"/>
          </p:cNvSpPr>
          <p:nvPr>
            <p:ph type="title"/>
          </p:nvPr>
        </p:nvSpPr>
        <p:spPr>
          <a:xfrm>
            <a:off x="838199" y="-138113"/>
            <a:ext cx="10515600" cy="1006475"/>
          </a:xfrm>
        </p:spPr>
        <p:txBody>
          <a:bodyPr/>
          <a:lstStyle/>
          <a:p>
            <a:r>
              <a:rPr lang="en-US" b="1" dirty="0">
                <a:solidFill>
                  <a:schemeClr val="accent1">
                    <a:lumMod val="75000"/>
                  </a:schemeClr>
                </a:solidFill>
              </a:rPr>
              <a:t>Role of remote sensing &amp;AI/ML in aquaculture</a:t>
            </a:r>
          </a:p>
        </p:txBody>
      </p:sp>
      <p:sp>
        <p:nvSpPr>
          <p:cNvPr id="3" name="Content Placeholder 2">
            <a:extLst>
              <a:ext uri="{FF2B5EF4-FFF2-40B4-BE49-F238E27FC236}">
                <a16:creationId xmlns:a16="http://schemas.microsoft.com/office/drawing/2014/main" id="{10C29632-5506-61C3-BF26-D289EABDD877}"/>
              </a:ext>
            </a:extLst>
          </p:cNvPr>
          <p:cNvSpPr>
            <a:spLocks noGrp="1"/>
          </p:cNvSpPr>
          <p:nvPr>
            <p:ph idx="1"/>
          </p:nvPr>
        </p:nvSpPr>
        <p:spPr>
          <a:xfrm>
            <a:off x="838199" y="664611"/>
            <a:ext cx="11178210" cy="5994606"/>
          </a:xfrm>
        </p:spPr>
        <p:txBody>
          <a:bodyPr>
            <a:normAutofit fontScale="70000" lnSpcReduction="20000"/>
          </a:bodyPr>
          <a:lstStyle/>
          <a:p>
            <a:pPr marL="0" indent="0">
              <a:buNone/>
            </a:pPr>
            <a:r>
              <a:rPr lang="en-US" b="1" dirty="0"/>
              <a:t>Water Quality Monitoring:</a:t>
            </a:r>
            <a:endParaRPr lang="en-US" dirty="0"/>
          </a:p>
          <a:p>
            <a:r>
              <a:rPr lang="en-US" b="1" dirty="0"/>
              <a:t>Turbidity: </a:t>
            </a:r>
            <a:r>
              <a:rPr lang="en-US" dirty="0"/>
              <a:t>Remote sensing can detect water turbidity levels, which indicate the concentration of suspended particles. High turbidity can harm fish health and indicate poor water quality.</a:t>
            </a:r>
          </a:p>
          <a:p>
            <a:r>
              <a:rPr lang="en-US" b="1" dirty="0"/>
              <a:t>Chlorophyll Concentration: </a:t>
            </a:r>
            <a:r>
              <a:rPr lang="en-US" dirty="0"/>
              <a:t>Satellites can measure chlorophyll levels, indicating phytoplankton abundance, which affects water quality and fish health.</a:t>
            </a:r>
          </a:p>
          <a:p>
            <a:r>
              <a:rPr lang="en-US" b="1" dirty="0"/>
              <a:t>Surface Temperature</a:t>
            </a:r>
            <a:r>
              <a:rPr lang="en-US" dirty="0"/>
              <a:t>: Thermal sensors can monitor water surface temperatures, crucial for maintaining optimal conditions for aquaculture species.</a:t>
            </a:r>
          </a:p>
          <a:p>
            <a:pPr marL="0" indent="0">
              <a:buNone/>
            </a:pPr>
            <a:r>
              <a:rPr lang="en-US" b="1" dirty="0"/>
              <a:t>Disease Surveillance:</a:t>
            </a:r>
            <a:endParaRPr lang="en-US" dirty="0"/>
          </a:p>
          <a:p>
            <a:r>
              <a:rPr lang="en-US" dirty="0"/>
              <a:t>Environmental Indicators: Changes in water quality parameters detected by remote sensing can signal stress in aquatic organisms, potentially indicating the onset of disease outbreaks.</a:t>
            </a:r>
          </a:p>
          <a:p>
            <a:r>
              <a:rPr lang="en-US" dirty="0"/>
              <a:t>Algal Blooms: Remote sensing can identify harmful algal blooms that can cause fish kills and affect water quality.</a:t>
            </a:r>
          </a:p>
          <a:p>
            <a:pPr marL="0" indent="0">
              <a:buNone/>
            </a:pPr>
            <a:r>
              <a:rPr lang="en-US" b="1" dirty="0"/>
              <a:t>Environmental Impact Assessment:</a:t>
            </a:r>
          </a:p>
          <a:p>
            <a:r>
              <a:rPr lang="en-US" dirty="0"/>
              <a:t>Habitat Monitoring: Remote sensing can track changes in coastal and inland water habitats, assessing the impact of aquaculture on surrounding ecosystems.</a:t>
            </a:r>
          </a:p>
          <a:p>
            <a:r>
              <a:rPr lang="en-US" dirty="0"/>
              <a:t>Nutrient Runoff: It can detect nutrient runoff from aquaculture farms into surrounding water bodies, helping manage and mitigate environmental impacts.</a:t>
            </a:r>
          </a:p>
          <a:p>
            <a:pPr marL="0" indent="0">
              <a:buNone/>
            </a:pPr>
            <a:r>
              <a:rPr lang="en-US" b="1" dirty="0"/>
              <a:t>Efficient Data Collection:</a:t>
            </a:r>
            <a:endParaRPr lang="en-US" dirty="0"/>
          </a:p>
          <a:p>
            <a:r>
              <a:rPr lang="en-US" dirty="0"/>
              <a:t>Large-Scale Monitoring: Remote sensing covers large and remote areas, providing comprehensive data without the need for extensive in-situ sampling.</a:t>
            </a:r>
          </a:p>
        </p:txBody>
      </p:sp>
    </p:spTree>
    <p:extLst>
      <p:ext uri="{BB962C8B-B14F-4D97-AF65-F5344CB8AC3E}">
        <p14:creationId xmlns:p14="http://schemas.microsoft.com/office/powerpoint/2010/main" val="3346259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E9506-B207-D023-EC46-7BA41CFDC370}"/>
              </a:ext>
            </a:extLst>
          </p:cNvPr>
          <p:cNvSpPr>
            <a:spLocks noGrp="1"/>
          </p:cNvSpPr>
          <p:nvPr>
            <p:ph type="title"/>
          </p:nvPr>
        </p:nvSpPr>
        <p:spPr>
          <a:xfrm>
            <a:off x="838200" y="-231222"/>
            <a:ext cx="10515600" cy="1325563"/>
          </a:xfrm>
        </p:spPr>
        <p:txBody>
          <a:bodyPr>
            <a:normAutofit/>
          </a:bodyPr>
          <a:lstStyle/>
          <a:p>
            <a:r>
              <a:rPr lang="en-US" sz="4000" b="1" dirty="0">
                <a:solidFill>
                  <a:schemeClr val="accent1">
                    <a:lumMod val="75000"/>
                  </a:schemeClr>
                </a:solidFill>
              </a:rPr>
              <a:t>Role of AI Techniques in Aquaculture</a:t>
            </a:r>
          </a:p>
        </p:txBody>
      </p:sp>
      <p:sp>
        <p:nvSpPr>
          <p:cNvPr id="3" name="Content Placeholder 2">
            <a:extLst>
              <a:ext uri="{FF2B5EF4-FFF2-40B4-BE49-F238E27FC236}">
                <a16:creationId xmlns:a16="http://schemas.microsoft.com/office/drawing/2014/main" id="{A69E754C-A543-94DE-D24B-A50A2C32B146}"/>
              </a:ext>
            </a:extLst>
          </p:cNvPr>
          <p:cNvSpPr>
            <a:spLocks noGrp="1"/>
          </p:cNvSpPr>
          <p:nvPr>
            <p:ph idx="1"/>
          </p:nvPr>
        </p:nvSpPr>
        <p:spPr>
          <a:xfrm>
            <a:off x="838200" y="636104"/>
            <a:ext cx="10293626" cy="5973418"/>
          </a:xfrm>
        </p:spPr>
        <p:txBody>
          <a:bodyPr>
            <a:normAutofit fontScale="85000" lnSpcReduction="20000"/>
          </a:bodyPr>
          <a:lstStyle/>
          <a:p>
            <a:pPr marL="0" indent="0">
              <a:buNone/>
            </a:pPr>
            <a:endParaRPr lang="en-US" b="1" dirty="0"/>
          </a:p>
          <a:p>
            <a:pPr marL="0" indent="0">
              <a:buNone/>
            </a:pPr>
            <a:r>
              <a:rPr lang="en-US" b="1" dirty="0"/>
              <a:t>Data Analysis and Interpretation:</a:t>
            </a:r>
          </a:p>
          <a:p>
            <a:r>
              <a:rPr lang="en-US" dirty="0"/>
              <a:t>Machine Learning Algorithms: AI can process and analyze vast amounts of remote sensing data to identify patterns and trends, providing insights into water quality, fish health, and environmental conditions.</a:t>
            </a:r>
          </a:p>
          <a:p>
            <a:r>
              <a:rPr lang="en-US" dirty="0"/>
              <a:t>Predictive Analytics: AI models can predict future conditions and potential issues based on historical data, enabling proactive management.</a:t>
            </a:r>
          </a:p>
          <a:p>
            <a:pPr marL="0" indent="0">
              <a:buNone/>
            </a:pPr>
            <a:r>
              <a:rPr lang="en-US" b="1" dirty="0"/>
              <a:t>Automated Monitoring Systems:</a:t>
            </a:r>
            <a:endParaRPr lang="en-US" dirty="0"/>
          </a:p>
          <a:p>
            <a:r>
              <a:rPr lang="en-US" dirty="0"/>
              <a:t>Real-Time Alerts: AI systems can provide real-time alerts for sudden changes in water quality or environmental conditions, allowing for immediate action.</a:t>
            </a:r>
          </a:p>
          <a:p>
            <a:r>
              <a:rPr lang="en-US" dirty="0"/>
              <a:t>Continuous Monitoring: AI enables continuous monitoring of aquaculture systems, reducing the need for manual inspections and interventions.</a:t>
            </a:r>
          </a:p>
          <a:p>
            <a:pPr marL="0" indent="0">
              <a:buNone/>
            </a:pPr>
            <a:r>
              <a:rPr lang="en-US" b="1" dirty="0"/>
              <a:t>Disease Detection and Prevention:</a:t>
            </a:r>
            <a:endParaRPr lang="en-US" dirty="0"/>
          </a:p>
          <a:p>
            <a:r>
              <a:rPr lang="en-US" dirty="0"/>
              <a:t>Image Analysis: AI can analyze images from remote sensing and underwater cameras to detect early signs of disease or stress in fish, improving response times.</a:t>
            </a:r>
          </a:p>
          <a:p>
            <a:r>
              <a:rPr lang="en-US" dirty="0"/>
              <a:t>Behavioral Monitoring: AI can monitor fish behavior through video analysis, identifying unusual patterns that may indicate health issues.</a:t>
            </a:r>
          </a:p>
          <a:p>
            <a:endParaRPr lang="en-US" dirty="0"/>
          </a:p>
        </p:txBody>
      </p:sp>
    </p:spTree>
    <p:extLst>
      <p:ext uri="{BB962C8B-B14F-4D97-AF65-F5344CB8AC3E}">
        <p14:creationId xmlns:p14="http://schemas.microsoft.com/office/powerpoint/2010/main" val="550479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FA74-22B4-2D8E-01D3-9BA409137660}"/>
              </a:ext>
            </a:extLst>
          </p:cNvPr>
          <p:cNvSpPr>
            <a:spLocks noGrp="1"/>
          </p:cNvSpPr>
          <p:nvPr>
            <p:ph type="title"/>
          </p:nvPr>
        </p:nvSpPr>
        <p:spPr/>
        <p:txBody>
          <a:bodyPr/>
          <a:lstStyle/>
          <a:p>
            <a:pPr algn="ctr"/>
            <a:r>
              <a:rPr lang="en-US" b="1" dirty="0"/>
              <a:t>Area of Interest </a:t>
            </a:r>
            <a:br>
              <a:rPr lang="en-US" b="1" dirty="0"/>
            </a:br>
            <a:r>
              <a:rPr lang="en-US" sz="2800" b="1" dirty="0"/>
              <a:t>Odisha, </a:t>
            </a:r>
            <a:r>
              <a:rPr lang="en-US" sz="2800" b="1" dirty="0" err="1"/>
              <a:t>Balasore</a:t>
            </a:r>
            <a:endParaRPr lang="en-US" b="1" dirty="0"/>
          </a:p>
        </p:txBody>
      </p:sp>
      <p:pic>
        <p:nvPicPr>
          <p:cNvPr id="4" name="Content Placeholder 3">
            <a:extLst>
              <a:ext uri="{FF2B5EF4-FFF2-40B4-BE49-F238E27FC236}">
                <a16:creationId xmlns:a16="http://schemas.microsoft.com/office/drawing/2014/main" id="{DB0D2F4E-AD1D-5760-A449-32119FF0352E}"/>
              </a:ext>
            </a:extLst>
          </p:cNvPr>
          <p:cNvPicPr>
            <a:picLocks noGrp="1" noChangeAspect="1"/>
          </p:cNvPicPr>
          <p:nvPr>
            <p:ph idx="1"/>
          </p:nvPr>
        </p:nvPicPr>
        <p:blipFill>
          <a:blip r:embed="rId2"/>
          <a:stretch>
            <a:fillRect/>
          </a:stretch>
        </p:blipFill>
        <p:spPr>
          <a:xfrm>
            <a:off x="4257261" y="1690688"/>
            <a:ext cx="3940378" cy="4351338"/>
          </a:xfrm>
          <a:prstGeom prst="rect">
            <a:avLst/>
          </a:prstGeom>
        </p:spPr>
      </p:pic>
    </p:spTree>
    <p:extLst>
      <p:ext uri="{BB962C8B-B14F-4D97-AF65-F5344CB8AC3E}">
        <p14:creationId xmlns:p14="http://schemas.microsoft.com/office/powerpoint/2010/main" val="418225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43F5-7EBF-A300-F203-F7A2FFCC0215}"/>
              </a:ext>
            </a:extLst>
          </p:cNvPr>
          <p:cNvSpPr>
            <a:spLocks noGrp="1"/>
          </p:cNvSpPr>
          <p:nvPr>
            <p:ph type="title"/>
          </p:nvPr>
        </p:nvSpPr>
        <p:spPr>
          <a:xfrm>
            <a:off x="484169" y="184936"/>
            <a:ext cx="11223661" cy="580488"/>
          </a:xfrm>
        </p:spPr>
        <p:txBody>
          <a:bodyPr>
            <a:normAutofit fontScale="90000"/>
          </a:bodyPr>
          <a:lstStyle/>
          <a:p>
            <a:pPr algn="ctr"/>
            <a:r>
              <a:rPr lang="en-US" b="1" dirty="0">
                <a:solidFill>
                  <a:schemeClr val="accent1">
                    <a:lumMod val="75000"/>
                  </a:schemeClr>
                </a:solidFill>
              </a:rPr>
              <a:t>Procedure</a:t>
            </a:r>
          </a:p>
        </p:txBody>
      </p:sp>
      <p:sp>
        <p:nvSpPr>
          <p:cNvPr id="3" name="Content Placeholder 2">
            <a:extLst>
              <a:ext uri="{FF2B5EF4-FFF2-40B4-BE49-F238E27FC236}">
                <a16:creationId xmlns:a16="http://schemas.microsoft.com/office/drawing/2014/main" id="{058CE80F-C996-D809-5BA4-58C07C7AD301}"/>
              </a:ext>
            </a:extLst>
          </p:cNvPr>
          <p:cNvSpPr>
            <a:spLocks noGrp="1"/>
          </p:cNvSpPr>
          <p:nvPr>
            <p:ph idx="1"/>
          </p:nvPr>
        </p:nvSpPr>
        <p:spPr>
          <a:xfrm>
            <a:off x="694789" y="646043"/>
            <a:ext cx="11377345" cy="5635487"/>
          </a:xfrm>
        </p:spPr>
        <p:txBody>
          <a:bodyPr>
            <a:normAutofit fontScale="70000" lnSpcReduction="20000"/>
          </a:bodyPr>
          <a:lstStyle/>
          <a:p>
            <a:pPr marL="0" indent="0">
              <a:buNone/>
            </a:pPr>
            <a:r>
              <a:rPr lang="en-US" sz="3400" b="1" u="sng" dirty="0">
                <a:solidFill>
                  <a:srgbClr val="C00000"/>
                </a:solidFill>
              </a:rPr>
              <a:t>Data collection</a:t>
            </a:r>
          </a:p>
          <a:p>
            <a:pPr marL="0" indent="0">
              <a:buNone/>
            </a:pPr>
            <a:r>
              <a:rPr lang="en-US" sz="3400" b="1" dirty="0"/>
              <a:t>Remote Sensing Technology</a:t>
            </a:r>
          </a:p>
          <a:p>
            <a:r>
              <a:rPr lang="en-US" b="1" dirty="0"/>
              <a:t>Sentinel-2 Satellite Imagery</a:t>
            </a:r>
            <a:r>
              <a:rPr lang="en-US" dirty="0"/>
              <a:t>:</a:t>
            </a:r>
          </a:p>
          <a:p>
            <a:pPr>
              <a:buFont typeface="Arial" panose="020B0604020202020204" pitchFamily="34" charset="0"/>
              <a:buChar char="•"/>
            </a:pPr>
            <a:r>
              <a:rPr lang="en-US" dirty="0"/>
              <a:t>Sentinel-2 is a high-resolution multi-spectral imaging mission from the European Space Agency (ESA), part of the Copernicus Programme.</a:t>
            </a:r>
          </a:p>
          <a:p>
            <a:pPr>
              <a:buFont typeface="Arial" panose="020B0604020202020204" pitchFamily="34" charset="0"/>
              <a:buChar char="•"/>
            </a:pPr>
            <a:r>
              <a:rPr lang="en-US" dirty="0"/>
              <a:t>It provides images in 13 spectral bands, which are useful for various applications, including agriculture, forestry, and water quality monitoring.</a:t>
            </a:r>
          </a:p>
          <a:p>
            <a:pPr>
              <a:buFont typeface="Arial" panose="020B0604020202020204" pitchFamily="34" charset="0"/>
              <a:buChar char="•"/>
            </a:pPr>
            <a:r>
              <a:rPr lang="en-US" dirty="0"/>
              <a:t>The imagery is available at a spatial resolution of 10 to 60 meters, depending on the band, with a revisit time of approximately five days.</a:t>
            </a:r>
          </a:p>
          <a:p>
            <a:pPr marL="0" indent="0">
              <a:buNone/>
            </a:pPr>
            <a:r>
              <a:rPr lang="en-US" sz="3400" b="1" dirty="0"/>
              <a:t>Area of Interest (AOI)</a:t>
            </a:r>
          </a:p>
          <a:p>
            <a:r>
              <a:rPr lang="en-US" b="1" dirty="0"/>
              <a:t>Defining the AOI</a:t>
            </a:r>
            <a:r>
              <a:rPr lang="en-US" dirty="0"/>
              <a:t>:</a:t>
            </a:r>
          </a:p>
          <a:p>
            <a:pPr>
              <a:buFont typeface="Arial" panose="020B0604020202020204" pitchFamily="34" charset="0"/>
              <a:buChar char="•"/>
            </a:pPr>
            <a:r>
              <a:rPr lang="en-US" dirty="0"/>
              <a:t>The study focused on specific aquaculture ponds within a defined geographical area.</a:t>
            </a:r>
          </a:p>
          <a:p>
            <a:pPr>
              <a:buFont typeface="Arial" panose="020B0604020202020204" pitchFamily="34" charset="0"/>
              <a:buChar char="•"/>
            </a:pPr>
            <a:r>
              <a:rPr lang="en-US" dirty="0"/>
              <a:t>A polygon was created to delineate the boundaries of the AOI, ensuring targeted data collection.</a:t>
            </a:r>
          </a:p>
          <a:p>
            <a:r>
              <a:rPr lang="en-US" b="1" dirty="0"/>
              <a:t>Time Range</a:t>
            </a:r>
          </a:p>
          <a:p>
            <a:r>
              <a:rPr lang="en-US" b="1" dirty="0"/>
              <a:t>Time Frame</a:t>
            </a:r>
            <a:r>
              <a:rPr lang="en-US" dirty="0"/>
              <a:t>:</a:t>
            </a:r>
          </a:p>
          <a:p>
            <a:pPr>
              <a:buFont typeface="Arial" panose="020B0604020202020204" pitchFamily="34" charset="0"/>
              <a:buChar char="•"/>
            </a:pPr>
            <a:r>
              <a:rPr lang="en-US" dirty="0"/>
              <a:t>Data was collected for a specific time range to analyze seasonal variations and trends in water quality.</a:t>
            </a:r>
          </a:p>
          <a:p>
            <a:pPr>
              <a:buFont typeface="Arial" panose="020B0604020202020204" pitchFamily="34" charset="0"/>
              <a:buChar char="•"/>
            </a:pPr>
            <a:r>
              <a:rPr lang="en-US" dirty="0"/>
              <a:t>For this project, the time range covered the entire year of 2023, providing a comprehensive dataset.</a:t>
            </a:r>
          </a:p>
        </p:txBody>
      </p:sp>
    </p:spTree>
    <p:extLst>
      <p:ext uri="{BB962C8B-B14F-4D97-AF65-F5344CB8AC3E}">
        <p14:creationId xmlns:p14="http://schemas.microsoft.com/office/powerpoint/2010/main" val="4220146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B3EB-1D54-10BD-ECE1-6FF5A6F7B4DB}"/>
              </a:ext>
            </a:extLst>
          </p:cNvPr>
          <p:cNvSpPr>
            <a:spLocks noGrp="1"/>
          </p:cNvSpPr>
          <p:nvPr>
            <p:ph type="title"/>
          </p:nvPr>
        </p:nvSpPr>
        <p:spPr>
          <a:xfrm>
            <a:off x="357807" y="126586"/>
            <a:ext cx="11698357" cy="847449"/>
          </a:xfrm>
        </p:spPr>
        <p:txBody>
          <a:bodyPr>
            <a:noAutofit/>
          </a:bodyPr>
          <a:lstStyle/>
          <a:p>
            <a:pPr algn="just"/>
            <a:r>
              <a:rPr lang="en-US" sz="3600" b="1" dirty="0">
                <a:latin typeface="+mn-lt"/>
              </a:rPr>
              <a:t>Classifying aquaculture pond health status into categories such as poor, moderate, and healthy based on parameters</a:t>
            </a:r>
          </a:p>
        </p:txBody>
      </p:sp>
      <p:sp>
        <p:nvSpPr>
          <p:cNvPr id="3" name="Content Placeholder 2">
            <a:extLst>
              <a:ext uri="{FF2B5EF4-FFF2-40B4-BE49-F238E27FC236}">
                <a16:creationId xmlns:a16="http://schemas.microsoft.com/office/drawing/2014/main" id="{8B08080A-1EB1-7A30-5B44-95FCA3C08B96}"/>
              </a:ext>
            </a:extLst>
          </p:cNvPr>
          <p:cNvSpPr>
            <a:spLocks noGrp="1"/>
          </p:cNvSpPr>
          <p:nvPr>
            <p:ph idx="1"/>
          </p:nvPr>
        </p:nvSpPr>
        <p:spPr>
          <a:xfrm>
            <a:off x="357807" y="1053547"/>
            <a:ext cx="11698357" cy="5677867"/>
          </a:xfrm>
        </p:spPr>
        <p:txBody>
          <a:bodyPr>
            <a:normAutofit/>
          </a:bodyPr>
          <a:lstStyle/>
          <a:p>
            <a:pPr marL="0" indent="0">
              <a:buNone/>
            </a:pPr>
            <a:r>
              <a:rPr lang="en-US" sz="2400" b="1" dirty="0"/>
              <a:t>Dissolved Oxygen (DO)</a:t>
            </a:r>
          </a:p>
          <a:p>
            <a:pPr marL="0" indent="0">
              <a:buNone/>
            </a:pPr>
            <a:r>
              <a:rPr lang="en-US" sz="1800" dirty="0"/>
              <a:t>Dissolved oxygen is crucial for the survival and growth of aquatic organisms. Low DO levels can indicate poor water quality.</a:t>
            </a:r>
          </a:p>
          <a:p>
            <a:pPr>
              <a:buFont typeface="Arial" panose="020B0604020202020204" pitchFamily="34" charset="0"/>
              <a:buChar char="•"/>
            </a:pPr>
            <a:r>
              <a:rPr lang="en-US" sz="1800" b="1" dirty="0"/>
              <a:t>Healthy</a:t>
            </a:r>
            <a:r>
              <a:rPr lang="en-US" sz="1800" dirty="0"/>
              <a:t>: DO &gt; 5 mg/L</a:t>
            </a:r>
          </a:p>
          <a:p>
            <a:pPr>
              <a:buFont typeface="Arial" panose="020B0604020202020204" pitchFamily="34" charset="0"/>
              <a:buChar char="•"/>
            </a:pPr>
            <a:r>
              <a:rPr lang="en-US" sz="1800" b="1" dirty="0"/>
              <a:t>Moderate</a:t>
            </a:r>
            <a:r>
              <a:rPr lang="en-US" sz="1800" dirty="0"/>
              <a:t>: DO 3-5 mg/L</a:t>
            </a:r>
          </a:p>
          <a:p>
            <a:pPr>
              <a:buFont typeface="Arial" panose="020B0604020202020204" pitchFamily="34" charset="0"/>
              <a:buChar char="•"/>
            </a:pPr>
            <a:r>
              <a:rPr lang="en-US" sz="1800" b="1" dirty="0"/>
              <a:t>Poor</a:t>
            </a:r>
            <a:r>
              <a:rPr lang="en-US" sz="1800" dirty="0"/>
              <a:t>: DO &lt; 3 mg/L</a:t>
            </a:r>
          </a:p>
          <a:p>
            <a:pPr marL="0" indent="0" algn="ctr">
              <a:buNone/>
            </a:pPr>
            <a:r>
              <a:rPr lang="en-US" sz="1800" b="1" dirty="0"/>
              <a:t>Calculation of DO</a:t>
            </a:r>
          </a:p>
          <a:p>
            <a:pPr marL="0" indent="0">
              <a:buNone/>
            </a:pPr>
            <a:endParaRPr lang="en-US" sz="1800" dirty="0"/>
          </a:p>
          <a:p>
            <a:pPr marL="0" indent="0">
              <a:buNone/>
            </a:pPr>
            <a:r>
              <a:rPr lang="en-US" sz="1200" b="1" dirty="0"/>
              <a:t> </a:t>
            </a:r>
            <a:r>
              <a:rPr lang="en-US" sz="2400" b="1" dirty="0"/>
              <a:t>Total Suspended Solids (TSS)</a:t>
            </a:r>
          </a:p>
          <a:p>
            <a:pPr marL="0" indent="0">
              <a:buNone/>
            </a:pPr>
            <a:r>
              <a:rPr lang="en-US" sz="1600" dirty="0"/>
              <a:t>High TSS levels can reduce light penetration and affect the growth of phytoplankton, which is essential for the food web in aquaculture ponds.</a:t>
            </a:r>
          </a:p>
          <a:p>
            <a:pPr>
              <a:buFont typeface="Arial" panose="020B0604020202020204" pitchFamily="34" charset="0"/>
              <a:buChar char="•"/>
            </a:pPr>
            <a:r>
              <a:rPr lang="en-US" sz="1600" b="1" dirty="0"/>
              <a:t>Healthy</a:t>
            </a:r>
            <a:r>
              <a:rPr lang="en-US" sz="1600" dirty="0"/>
              <a:t>: TSS &lt; 25 mg/L</a:t>
            </a:r>
          </a:p>
          <a:p>
            <a:pPr>
              <a:buFont typeface="Arial" panose="020B0604020202020204" pitchFamily="34" charset="0"/>
              <a:buChar char="•"/>
            </a:pPr>
            <a:r>
              <a:rPr lang="en-US" sz="1600" b="1" dirty="0"/>
              <a:t>Moderate</a:t>
            </a:r>
            <a:r>
              <a:rPr lang="en-US" sz="1600" dirty="0"/>
              <a:t>: TSS 25-80 mg/L</a:t>
            </a:r>
          </a:p>
          <a:p>
            <a:pPr>
              <a:buFont typeface="Arial" panose="020B0604020202020204" pitchFamily="34" charset="0"/>
              <a:buChar char="•"/>
            </a:pPr>
            <a:r>
              <a:rPr lang="en-US" sz="1600" b="1" dirty="0"/>
              <a:t>Poor</a:t>
            </a:r>
            <a:r>
              <a:rPr lang="en-US" sz="1600" dirty="0"/>
              <a:t>: TSS &gt; 80 mg/L</a:t>
            </a:r>
          </a:p>
          <a:p>
            <a:pPr marL="0" indent="0" algn="ctr">
              <a:buNone/>
            </a:pPr>
            <a:r>
              <a:rPr lang="en-US" sz="2400" b="1" dirty="0">
                <a:solidFill>
                  <a:schemeClr val="accent2">
                    <a:lumMod val="75000"/>
                  </a:schemeClr>
                </a:solidFill>
              </a:rPr>
              <a:t>(TSS = (B4 / B3)^2.1 * 0.1721)</a:t>
            </a:r>
          </a:p>
        </p:txBody>
      </p:sp>
      <p:pic>
        <p:nvPicPr>
          <p:cNvPr id="4" name="Picture 3" descr="Screenshot 2024-06-06 162716">
            <a:extLst>
              <a:ext uri="{FF2B5EF4-FFF2-40B4-BE49-F238E27FC236}">
                <a16:creationId xmlns:a16="http://schemas.microsoft.com/office/drawing/2014/main" id="{1241E4C0-53D1-E567-E616-1F314FC03208}"/>
              </a:ext>
            </a:extLst>
          </p:cNvPr>
          <p:cNvPicPr>
            <a:picLocks noChangeAspect="1"/>
          </p:cNvPicPr>
          <p:nvPr/>
        </p:nvPicPr>
        <p:blipFill>
          <a:blip r:embed="rId2"/>
          <a:stretch>
            <a:fillRect/>
          </a:stretch>
        </p:blipFill>
        <p:spPr>
          <a:xfrm>
            <a:off x="4462668" y="3294696"/>
            <a:ext cx="4124960" cy="268605"/>
          </a:xfrm>
          <a:prstGeom prst="rect">
            <a:avLst/>
          </a:prstGeom>
        </p:spPr>
      </p:pic>
    </p:spTree>
    <p:extLst>
      <p:ext uri="{BB962C8B-B14F-4D97-AF65-F5344CB8AC3E}">
        <p14:creationId xmlns:p14="http://schemas.microsoft.com/office/powerpoint/2010/main" val="1750364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TotalTime>
  <Words>1903</Words>
  <Application>Microsoft Office PowerPoint</Application>
  <PresentationFormat>Widescreen</PresentationFormat>
  <Paragraphs>137</Paragraphs>
  <Slides>31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Aquaculture Pond Health Monitoring Using Sentinel-2 Data and Deep Learning Predicting Water Quality and Future States</vt:lpstr>
      <vt:lpstr> Aim </vt:lpstr>
      <vt:lpstr>Overview of Aquaculture and Its Importance</vt:lpstr>
      <vt:lpstr>Challenges in Monitoring Pond Health</vt:lpstr>
      <vt:lpstr>Role of remote sensing &amp;AI/ML in aquaculture</vt:lpstr>
      <vt:lpstr>Role of AI Techniques in Aquaculture</vt:lpstr>
      <vt:lpstr>Area of Interest  Odisha, Balasore</vt:lpstr>
      <vt:lpstr>Procedure</vt:lpstr>
      <vt:lpstr>Classifying aquaculture pond health status into categories such as poor, moderate, and healthy based on parameters</vt:lpstr>
      <vt:lpstr>Cont…</vt:lpstr>
      <vt:lpstr>Development of Deep learning models</vt:lpstr>
      <vt:lpstr>The extracted Data format</vt:lpstr>
      <vt:lpstr>Data Processing</vt:lpstr>
      <vt:lpstr>Data processing</vt:lpstr>
      <vt:lpstr>Development of Model</vt:lpstr>
      <vt:lpstr>Trend of pond health status from 2020-2023</vt:lpstr>
      <vt:lpstr>.</vt:lpstr>
      <vt:lpstr>Correlation Map of water Quality Parameters(2020-2023)</vt:lpstr>
      <vt:lpstr>Seasonal Trend of Water quality parameters</vt:lpstr>
      <vt:lpstr>Variation of Water quality parameters</vt:lpstr>
      <vt:lpstr>Predicting the Health Status of Ponds in 2024 using Machine Learning Models Trained on 2020-2023 Data</vt:lpstr>
      <vt:lpstr>Output of the model</vt:lpstr>
      <vt:lpstr>Live output of the Model</vt:lpstr>
      <vt:lpstr>Locating the point of Pond </vt:lpstr>
      <vt:lpstr>Output of the model</vt:lpstr>
      <vt:lpstr>Output of the model</vt:lpstr>
      <vt:lpstr>Actual vs Predicted</vt:lpstr>
      <vt:lpstr>.</vt:lpstr>
      <vt:lpstr>Model-2</vt:lpstr>
      <vt:lpstr>Output of the Model- Image Segmentation based</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Kalyan Singh</dc:creator>
  <cp:lastModifiedBy>Kalyan Singh</cp:lastModifiedBy>
  <cp:revision>6</cp:revision>
  <dcterms:created xsi:type="dcterms:W3CDTF">2024-06-12T06:22:00Z</dcterms:created>
  <dcterms:modified xsi:type="dcterms:W3CDTF">2024-07-10T05:40:58Z</dcterms:modified>
</cp:coreProperties>
</file>